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handoutMasterIdLst>
    <p:handoutMasterId r:id="rId37"/>
  </p:handoutMasterIdLst>
  <p:sldIdLst>
    <p:sldId id="257" r:id="rId3"/>
    <p:sldId id="259" r:id="rId4"/>
    <p:sldId id="262" r:id="rId5"/>
    <p:sldId id="263" r:id="rId6"/>
    <p:sldId id="264" r:id="rId7"/>
    <p:sldId id="265" r:id="rId8"/>
    <p:sldId id="266" r:id="rId9"/>
    <p:sldId id="4989" r:id="rId10"/>
    <p:sldId id="268" r:id="rId11"/>
    <p:sldId id="269" r:id="rId12"/>
    <p:sldId id="270" r:id="rId13"/>
    <p:sldId id="271" r:id="rId14"/>
    <p:sldId id="4986" r:id="rId15"/>
    <p:sldId id="4987" r:id="rId16"/>
    <p:sldId id="279" r:id="rId17"/>
    <p:sldId id="4873" r:id="rId18"/>
    <p:sldId id="4883" r:id="rId19"/>
    <p:sldId id="4884" r:id="rId20"/>
    <p:sldId id="4934" r:id="rId21"/>
    <p:sldId id="4981" r:id="rId22"/>
    <p:sldId id="4982" r:id="rId23"/>
    <p:sldId id="4974" r:id="rId24"/>
    <p:sldId id="4983" r:id="rId25"/>
    <p:sldId id="4811" r:id="rId26"/>
    <p:sldId id="4984" r:id="rId27"/>
    <p:sldId id="274" r:id="rId28"/>
    <p:sldId id="4991" r:id="rId29"/>
    <p:sldId id="275" r:id="rId30"/>
    <p:sldId id="277" r:id="rId31"/>
    <p:sldId id="4985" r:id="rId32"/>
    <p:sldId id="272" r:id="rId33"/>
    <p:sldId id="273" r:id="rId34"/>
    <p:sldId id="49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F9DBC-4A52-4887-8F0F-CF0A2A531B45}" v="377" dt="2026-06-05T17:07:08.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1091" autoAdjust="0"/>
  </p:normalViewPr>
  <p:slideViewPr>
    <p:cSldViewPr snapToGrid="0">
      <p:cViewPr varScale="1">
        <p:scale>
          <a:sx n="62" d="100"/>
          <a:sy n="62" d="100"/>
        </p:scale>
        <p:origin x="752" y="40"/>
      </p:cViewPr>
      <p:guideLst/>
    </p:cSldViewPr>
  </p:slideViewPr>
  <p:notesTextViewPr>
    <p:cViewPr>
      <p:scale>
        <a:sx n="125" d="100"/>
        <a:sy n="125" d="100"/>
      </p:scale>
      <p:origin x="0" y="-912"/>
    </p:cViewPr>
  </p:notesTextViewPr>
  <p:notesViewPr>
    <p:cSldViewPr snapToGrid="0">
      <p:cViewPr varScale="1">
        <p:scale>
          <a:sx n="72" d="100"/>
          <a:sy n="72" d="100"/>
        </p:scale>
        <p:origin x="301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Statistics/2024/marriages%20and%20births%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Statistics/2024/comparing%20youth%20confirmations%20to%20birt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Statistics/2024/WELS%20statistics%20-%20updated%20through%202024%20-%20running%20different%20types%20of%20youth%20repo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Statistics/2024/Caulculating%20decade%20losses%20in%20all%20grade%20group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Presentations/2025%200828%20Schools%20Meeting/Forecasting%20MLC%20Enrollmen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wels365-my.sharepoint.com/personal/jonathan_hein_wels_net/Documents/Presentations/2025%200406%20-%20WLS%20and%20MLC%20presentation/Ministerial%20Education%20Enrollment%20History%20-%20MODIFIED%20KLUG%20MODEL.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r>
              <a:rPr lang="en-US" sz="3600" b="1" dirty="0">
                <a:latin typeface="Aptos" panose="020B0004020202020204" pitchFamily="34" charset="0"/>
              </a:rPr>
              <a:t>WELS Births</a:t>
            </a:r>
            <a:r>
              <a:rPr lang="en-US" sz="3600" b="1" baseline="0" dirty="0">
                <a:latin typeface="Aptos" panose="020B0004020202020204" pitchFamily="34" charset="0"/>
              </a:rPr>
              <a:t> and Marriages</a:t>
            </a:r>
            <a:endParaRPr lang="en-US" sz="3600" b="1" dirty="0">
              <a:latin typeface="Aptos" panose="020B0004020202020204" pitchFamily="34" charset="0"/>
            </a:endParaRPr>
          </a:p>
        </c:rich>
      </c:tx>
      <c:overlay val="0"/>
      <c:spPr>
        <a:noFill/>
        <a:ln>
          <a:noFill/>
        </a:ln>
        <a:effectLst/>
      </c:spPr>
      <c:txPr>
        <a:bodyPr rot="0" spcFirstLastPara="1" vertOverflow="ellipsis" vert="horz" wrap="square" anchor="ctr" anchorCtr="1"/>
        <a:lstStyle/>
        <a:p>
          <a:pPr>
            <a:defRPr sz="3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Sheet2!$B$1</c:f>
              <c:strCache>
                <c:ptCount val="1"/>
                <c:pt idx="0">
                  <c:v>Births</c:v>
                </c:pt>
              </c:strCache>
            </c:strRef>
          </c:tx>
          <c:spPr>
            <a:solidFill>
              <a:schemeClr val="accent3"/>
            </a:solidFill>
            <a:ln>
              <a:noFill/>
            </a:ln>
            <a:effectLst/>
          </c:spPr>
          <c:invertIfNegative val="0"/>
          <c:cat>
            <c:numRef>
              <c:f>Sheet2!$A$2:$A$46</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Sheet2!$B$2:$B$46</c:f>
              <c:numCache>
                <c:formatCode>#,##0</c:formatCode>
                <c:ptCount val="45"/>
                <c:pt idx="0">
                  <c:v>9098</c:v>
                </c:pt>
                <c:pt idx="1">
                  <c:v>9209</c:v>
                </c:pt>
                <c:pt idx="2">
                  <c:v>9100</c:v>
                </c:pt>
                <c:pt idx="3">
                  <c:v>8914</c:v>
                </c:pt>
                <c:pt idx="4">
                  <c:v>8968</c:v>
                </c:pt>
                <c:pt idx="5">
                  <c:v>9035</c:v>
                </c:pt>
                <c:pt idx="6">
                  <c:v>8739</c:v>
                </c:pt>
                <c:pt idx="7">
                  <c:v>8334</c:v>
                </c:pt>
                <c:pt idx="8">
                  <c:v>8501</c:v>
                </c:pt>
                <c:pt idx="9">
                  <c:v>8677</c:v>
                </c:pt>
                <c:pt idx="10">
                  <c:v>8963</c:v>
                </c:pt>
                <c:pt idx="11">
                  <c:v>8558</c:v>
                </c:pt>
                <c:pt idx="12">
                  <c:v>8210</c:v>
                </c:pt>
                <c:pt idx="13">
                  <c:v>7711</c:v>
                </c:pt>
                <c:pt idx="14">
                  <c:v>7818</c:v>
                </c:pt>
                <c:pt idx="15">
                  <c:v>7577</c:v>
                </c:pt>
                <c:pt idx="16">
                  <c:v>7561</c:v>
                </c:pt>
                <c:pt idx="17">
                  <c:v>7280</c:v>
                </c:pt>
                <c:pt idx="18">
                  <c:v>7164</c:v>
                </c:pt>
                <c:pt idx="19">
                  <c:v>7282</c:v>
                </c:pt>
                <c:pt idx="20">
                  <c:v>7396</c:v>
                </c:pt>
                <c:pt idx="21">
                  <c:v>7026</c:v>
                </c:pt>
                <c:pt idx="22">
                  <c:v>7097</c:v>
                </c:pt>
                <c:pt idx="23">
                  <c:v>7055</c:v>
                </c:pt>
                <c:pt idx="24">
                  <c:v>7023</c:v>
                </c:pt>
                <c:pt idx="25">
                  <c:v>7006</c:v>
                </c:pt>
                <c:pt idx="26">
                  <c:v>6836</c:v>
                </c:pt>
                <c:pt idx="27">
                  <c:v>6900</c:v>
                </c:pt>
                <c:pt idx="28">
                  <c:v>6673</c:v>
                </c:pt>
                <c:pt idx="29">
                  <c:v>6633</c:v>
                </c:pt>
                <c:pt idx="30">
                  <c:v>6532</c:v>
                </c:pt>
                <c:pt idx="31">
                  <c:v>6449</c:v>
                </c:pt>
                <c:pt idx="32">
                  <c:v>6343</c:v>
                </c:pt>
                <c:pt idx="33">
                  <c:v>6074</c:v>
                </c:pt>
                <c:pt idx="34">
                  <c:v>5980</c:v>
                </c:pt>
                <c:pt idx="35">
                  <c:v>5678</c:v>
                </c:pt>
                <c:pt idx="36">
                  <c:v>5373</c:v>
                </c:pt>
                <c:pt idx="37">
                  <c:v>5147</c:v>
                </c:pt>
                <c:pt idx="38">
                  <c:v>5095</c:v>
                </c:pt>
                <c:pt idx="39">
                  <c:v>4653</c:v>
                </c:pt>
                <c:pt idx="40">
                  <c:v>2911</c:v>
                </c:pt>
                <c:pt idx="41">
                  <c:v>3021</c:v>
                </c:pt>
                <c:pt idx="42">
                  <c:v>2999</c:v>
                </c:pt>
                <c:pt idx="43">
                  <c:v>2873</c:v>
                </c:pt>
                <c:pt idx="44">
                  <c:v>2985</c:v>
                </c:pt>
              </c:numCache>
            </c:numRef>
          </c:val>
          <c:extLst>
            <c:ext xmlns:c16="http://schemas.microsoft.com/office/drawing/2014/chart" uri="{C3380CC4-5D6E-409C-BE32-E72D297353CC}">
              <c16:uniqueId val="{00000000-A28D-4F1A-AD88-11DC93152CAF}"/>
            </c:ext>
          </c:extLst>
        </c:ser>
        <c:ser>
          <c:idx val="2"/>
          <c:order val="2"/>
          <c:tx>
            <c:strRef>
              <c:f>Sheet2!$C$1</c:f>
              <c:strCache>
                <c:ptCount val="1"/>
                <c:pt idx="0">
                  <c:v>Marriages</c:v>
                </c:pt>
              </c:strCache>
            </c:strRef>
          </c:tx>
          <c:spPr>
            <a:solidFill>
              <a:schemeClr val="accent5"/>
            </a:solidFill>
            <a:ln>
              <a:noFill/>
            </a:ln>
            <a:effectLst/>
          </c:spPr>
          <c:invertIfNegative val="0"/>
          <c:cat>
            <c:numRef>
              <c:f>Sheet2!$A$2:$A$46</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Sheet2!$C$2:$C$46</c:f>
              <c:numCache>
                <c:formatCode>#,##0</c:formatCode>
                <c:ptCount val="45"/>
                <c:pt idx="0">
                  <c:v>3986</c:v>
                </c:pt>
                <c:pt idx="1">
                  <c:v>3778</c:v>
                </c:pt>
                <c:pt idx="2">
                  <c:v>3878</c:v>
                </c:pt>
                <c:pt idx="3">
                  <c:v>3603</c:v>
                </c:pt>
                <c:pt idx="4">
                  <c:v>3721</c:v>
                </c:pt>
                <c:pt idx="5">
                  <c:v>3664</c:v>
                </c:pt>
                <c:pt idx="6">
                  <c:v>3355</c:v>
                </c:pt>
                <c:pt idx="7">
                  <c:v>3345</c:v>
                </c:pt>
                <c:pt idx="8">
                  <c:v>3417</c:v>
                </c:pt>
                <c:pt idx="9">
                  <c:v>3407</c:v>
                </c:pt>
                <c:pt idx="10">
                  <c:v>3452</c:v>
                </c:pt>
                <c:pt idx="11">
                  <c:v>3345</c:v>
                </c:pt>
                <c:pt idx="12">
                  <c:v>3156</c:v>
                </c:pt>
                <c:pt idx="13">
                  <c:v>3069</c:v>
                </c:pt>
                <c:pt idx="14">
                  <c:v>2983</c:v>
                </c:pt>
                <c:pt idx="15">
                  <c:v>3019</c:v>
                </c:pt>
                <c:pt idx="16">
                  <c:v>2763</c:v>
                </c:pt>
                <c:pt idx="17">
                  <c:v>2617</c:v>
                </c:pt>
                <c:pt idx="18">
                  <c:v>2611</c:v>
                </c:pt>
                <c:pt idx="19">
                  <c:v>2541</c:v>
                </c:pt>
                <c:pt idx="20">
                  <c:v>2609</c:v>
                </c:pt>
                <c:pt idx="21">
                  <c:v>2389</c:v>
                </c:pt>
                <c:pt idx="22">
                  <c:v>2434</c:v>
                </c:pt>
                <c:pt idx="23">
                  <c:v>2263</c:v>
                </c:pt>
                <c:pt idx="24">
                  <c:v>2331</c:v>
                </c:pt>
                <c:pt idx="25">
                  <c:v>2327</c:v>
                </c:pt>
                <c:pt idx="26">
                  <c:v>2208</c:v>
                </c:pt>
                <c:pt idx="27">
                  <c:v>2138</c:v>
                </c:pt>
                <c:pt idx="28">
                  <c:v>1890</c:v>
                </c:pt>
                <c:pt idx="29">
                  <c:v>1838</c:v>
                </c:pt>
                <c:pt idx="30">
                  <c:v>1695</c:v>
                </c:pt>
                <c:pt idx="31">
                  <c:v>1758</c:v>
                </c:pt>
                <c:pt idx="32">
                  <c:v>1732</c:v>
                </c:pt>
                <c:pt idx="33">
                  <c:v>1696</c:v>
                </c:pt>
                <c:pt idx="34">
                  <c:v>1670</c:v>
                </c:pt>
                <c:pt idx="35">
                  <c:v>1508</c:v>
                </c:pt>
                <c:pt idx="36">
                  <c:v>1519</c:v>
                </c:pt>
                <c:pt idx="37">
                  <c:v>1457</c:v>
                </c:pt>
                <c:pt idx="38">
                  <c:v>1313</c:v>
                </c:pt>
                <c:pt idx="39">
                  <c:v>1190</c:v>
                </c:pt>
                <c:pt idx="40">
                  <c:v>1092</c:v>
                </c:pt>
                <c:pt idx="41">
                  <c:v>1066</c:v>
                </c:pt>
                <c:pt idx="42">
                  <c:v>1074</c:v>
                </c:pt>
                <c:pt idx="43">
                  <c:v>1025</c:v>
                </c:pt>
                <c:pt idx="44">
                  <c:v>915</c:v>
                </c:pt>
              </c:numCache>
            </c:numRef>
          </c:val>
          <c:extLst>
            <c:ext xmlns:c16="http://schemas.microsoft.com/office/drawing/2014/chart" uri="{C3380CC4-5D6E-409C-BE32-E72D297353CC}">
              <c16:uniqueId val="{00000001-A28D-4F1A-AD88-11DC93152CAF}"/>
            </c:ext>
          </c:extLst>
        </c:ser>
        <c:dLbls>
          <c:showLegendKey val="0"/>
          <c:showVal val="0"/>
          <c:showCatName val="0"/>
          <c:showSerName val="0"/>
          <c:showPercent val="0"/>
          <c:showBubbleSize val="0"/>
        </c:dLbls>
        <c:gapWidth val="219"/>
        <c:axId val="1478963631"/>
        <c:axId val="1478966991"/>
        <c:extLst>
          <c:ext xmlns:c15="http://schemas.microsoft.com/office/drawing/2012/chart" uri="{02D57815-91ED-43cb-92C2-25804820EDAC}">
            <c15:filteredBarSeries>
              <c15:ser>
                <c:idx val="0"/>
                <c:order val="0"/>
                <c:tx>
                  <c:strRef>
                    <c:extLst>
                      <c:ext uri="{02D57815-91ED-43cb-92C2-25804820EDAC}">
                        <c15:formulaRef>
                          <c15:sqref>Sheet2!$A$1</c15:sqref>
                        </c15:formulaRef>
                      </c:ext>
                    </c:extLst>
                    <c:strCache>
                      <c:ptCount val="1"/>
                      <c:pt idx="0">
                        <c:v>Year</c:v>
                      </c:pt>
                    </c:strCache>
                  </c:strRef>
                </c:tx>
                <c:spPr>
                  <a:solidFill>
                    <a:schemeClr val="accent1"/>
                  </a:solidFill>
                  <a:ln>
                    <a:noFill/>
                  </a:ln>
                  <a:effectLst/>
                </c:spPr>
                <c:invertIfNegative val="0"/>
                <c:cat>
                  <c:numRef>
                    <c:extLst>
                      <c:ext uri="{02D57815-91ED-43cb-92C2-25804820EDAC}">
                        <c15:formulaRef>
                          <c15:sqref>Sheet2!$A$2:$A$46</c15:sqref>
                        </c15:formulaRef>
                      </c:ext>
                    </c:extLst>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extLst>
                      <c:ext uri="{02D57815-91ED-43cb-92C2-25804820EDAC}">
                        <c15:formulaRef>
                          <c15:sqref>Sheet2!$A$2:$A$46</c15:sqref>
                        </c15:formulaRef>
                      </c:ext>
                    </c:extLst>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val>
                <c:extLst>
                  <c:ext xmlns:c16="http://schemas.microsoft.com/office/drawing/2014/chart" uri="{C3380CC4-5D6E-409C-BE32-E72D297353CC}">
                    <c16:uniqueId val="{00000003-A28D-4F1A-AD88-11DC93152CAF}"/>
                  </c:ext>
                </c:extLst>
              </c15:ser>
            </c15:filteredBarSeries>
          </c:ext>
        </c:extLst>
      </c:barChart>
      <c:lineChart>
        <c:grouping val="standard"/>
        <c:varyColors val="0"/>
        <c:ser>
          <c:idx val="3"/>
          <c:order val="3"/>
          <c:tx>
            <c:strRef>
              <c:f>Sheet2!$D$1</c:f>
              <c:strCache>
                <c:ptCount val="1"/>
                <c:pt idx="0">
                  <c:v>Ratio</c:v>
                </c:pt>
              </c:strCache>
            </c:strRef>
          </c:tx>
          <c:spPr>
            <a:ln w="76200" cap="rnd">
              <a:solidFill>
                <a:schemeClr val="accent6">
                  <a:lumMod val="60000"/>
                  <a:lumOff val="40000"/>
                </a:schemeClr>
              </a:solidFill>
              <a:round/>
            </a:ln>
            <a:effectLst/>
          </c:spPr>
          <c:marker>
            <c:symbol val="none"/>
          </c:marker>
          <c:cat>
            <c:numRef>
              <c:f>Sheet2!$A$2:$A$46</c:f>
              <c:numCache>
                <c:formatCode>General</c:formatCode>
                <c:ptCount val="4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numCache>
            </c:numRef>
          </c:cat>
          <c:val>
            <c:numRef>
              <c:f>Sheet2!$D$2:$D$46</c:f>
              <c:numCache>
                <c:formatCode>#,##0.0</c:formatCode>
                <c:ptCount val="45"/>
                <c:pt idx="0">
                  <c:v>2.2824887104867035</c:v>
                </c:pt>
                <c:pt idx="1">
                  <c:v>2.4375330862890419</c:v>
                </c:pt>
                <c:pt idx="2">
                  <c:v>2.3465703971119134</c:v>
                </c:pt>
                <c:pt idx="3">
                  <c:v>2.4740494032750484</c:v>
                </c:pt>
                <c:pt idx="4">
                  <c:v>2.4101048105348024</c:v>
                </c:pt>
                <c:pt idx="5">
                  <c:v>2.4658842794759823</c:v>
                </c:pt>
                <c:pt idx="6">
                  <c:v>2.6047690014903129</c:v>
                </c:pt>
                <c:pt idx="7">
                  <c:v>2.4914798206278026</c:v>
                </c:pt>
                <c:pt idx="8">
                  <c:v>2.4878548434299095</c:v>
                </c:pt>
                <c:pt idx="9">
                  <c:v>2.5468153800997944</c:v>
                </c:pt>
                <c:pt idx="10">
                  <c:v>2.5964658169177288</c:v>
                </c:pt>
                <c:pt idx="11">
                  <c:v>2.5584454409566519</c:v>
                </c:pt>
                <c:pt idx="12">
                  <c:v>2.6013941698352343</c:v>
                </c:pt>
                <c:pt idx="13">
                  <c:v>2.5125448028673834</c:v>
                </c:pt>
                <c:pt idx="14">
                  <c:v>2.6208514917867918</c:v>
                </c:pt>
                <c:pt idx="15">
                  <c:v>2.5097714474991717</c:v>
                </c:pt>
                <c:pt idx="16">
                  <c:v>2.7365182772348895</c:v>
                </c:pt>
                <c:pt idx="17">
                  <c:v>2.7818112342376766</c:v>
                </c:pt>
                <c:pt idx="18">
                  <c:v>2.7437763309076981</c:v>
                </c:pt>
                <c:pt idx="19">
                  <c:v>2.8658008658008658</c:v>
                </c:pt>
                <c:pt idx="20">
                  <c:v>2.8348026063625911</c:v>
                </c:pt>
                <c:pt idx="21">
                  <c:v>2.9409794893260779</c:v>
                </c:pt>
                <c:pt idx="22">
                  <c:v>2.9157764995891537</c:v>
                </c:pt>
                <c:pt idx="23">
                  <c:v>3.1175430844012375</c:v>
                </c:pt>
                <c:pt idx="24">
                  <c:v>3.012870012870013</c:v>
                </c:pt>
                <c:pt idx="25">
                  <c:v>3.0107434464976364</c:v>
                </c:pt>
                <c:pt idx="26">
                  <c:v>3.0960144927536231</c:v>
                </c:pt>
                <c:pt idx="27">
                  <c:v>3.2273152478952292</c:v>
                </c:pt>
                <c:pt idx="28">
                  <c:v>3.5306878306878309</c:v>
                </c:pt>
                <c:pt idx="29">
                  <c:v>3.6088139281828076</c:v>
                </c:pt>
                <c:pt idx="30">
                  <c:v>3.8536873156342182</c:v>
                </c:pt>
                <c:pt idx="31">
                  <c:v>3.6683731513083049</c:v>
                </c:pt>
                <c:pt idx="32">
                  <c:v>3.6622401847575059</c:v>
                </c:pt>
                <c:pt idx="33">
                  <c:v>3.5813679245283021</c:v>
                </c:pt>
                <c:pt idx="34">
                  <c:v>3.5808383233532934</c:v>
                </c:pt>
                <c:pt idx="35">
                  <c:v>3.7652519893899203</c:v>
                </c:pt>
                <c:pt idx="36">
                  <c:v>3.5371955233706385</c:v>
                </c:pt>
                <c:pt idx="37">
                  <c:v>3.5326012354152367</c:v>
                </c:pt>
                <c:pt idx="38">
                  <c:v>3.8804265041888804</c:v>
                </c:pt>
                <c:pt idx="39">
                  <c:v>3.9100840336134453</c:v>
                </c:pt>
                <c:pt idx="40">
                  <c:v>2.6657509157509156</c:v>
                </c:pt>
                <c:pt idx="41">
                  <c:v>2.8339587242026267</c:v>
                </c:pt>
                <c:pt idx="42">
                  <c:v>2.7923649906890131</c:v>
                </c:pt>
                <c:pt idx="43">
                  <c:v>2.8029268292682925</c:v>
                </c:pt>
                <c:pt idx="44">
                  <c:v>3.262295081967213</c:v>
                </c:pt>
              </c:numCache>
            </c:numRef>
          </c:val>
          <c:smooth val="0"/>
          <c:extLst>
            <c:ext xmlns:c16="http://schemas.microsoft.com/office/drawing/2014/chart" uri="{C3380CC4-5D6E-409C-BE32-E72D297353CC}">
              <c16:uniqueId val="{00000002-A28D-4F1A-AD88-11DC93152CAF}"/>
            </c:ext>
          </c:extLst>
        </c:ser>
        <c:dLbls>
          <c:showLegendKey val="0"/>
          <c:showVal val="0"/>
          <c:showCatName val="0"/>
          <c:showSerName val="0"/>
          <c:showPercent val="0"/>
          <c:showBubbleSize val="0"/>
        </c:dLbls>
        <c:marker val="1"/>
        <c:smooth val="0"/>
        <c:axId val="1313132543"/>
        <c:axId val="1313135903"/>
      </c:lineChart>
      <c:catAx>
        <c:axId val="1478963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478966991"/>
        <c:crosses val="autoZero"/>
        <c:auto val="1"/>
        <c:lblAlgn val="ctr"/>
        <c:lblOffset val="100"/>
        <c:noMultiLvlLbl val="0"/>
      </c:catAx>
      <c:valAx>
        <c:axId val="14789669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478963631"/>
        <c:crosses val="autoZero"/>
        <c:crossBetween val="between"/>
      </c:valAx>
      <c:valAx>
        <c:axId val="1313135903"/>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313132543"/>
        <c:crosses val="max"/>
        <c:crossBetween val="between"/>
      </c:valAx>
      <c:catAx>
        <c:axId val="1313132543"/>
        <c:scaling>
          <c:orientation val="minMax"/>
        </c:scaling>
        <c:delete val="1"/>
        <c:axPos val="b"/>
        <c:numFmt formatCode="General" sourceLinked="1"/>
        <c:majorTickMark val="out"/>
        <c:minorTickMark val="none"/>
        <c:tickLblPos val="nextTo"/>
        <c:crossAx val="131313590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800" b="1" dirty="0">
                <a:latin typeface="Aptos" panose="020B0004020202020204" pitchFamily="34" charset="0"/>
              </a:rPr>
              <a:t>Comparison</a:t>
            </a:r>
            <a:r>
              <a:rPr lang="en-US" sz="2800" b="1" baseline="0" dirty="0">
                <a:latin typeface="Aptos" panose="020B0004020202020204" pitchFamily="34" charset="0"/>
              </a:rPr>
              <a:t> of WELS Births to Youth Confirmations</a:t>
            </a:r>
            <a:endParaRPr lang="en-US" sz="2800" b="1" dirty="0">
              <a:latin typeface="Aptos" panose="020B0004020202020204" pitchFamily="34"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Sheet1!$B$2</c:f>
              <c:strCache>
                <c:ptCount val="1"/>
                <c:pt idx="0">
                  <c:v>Births</c:v>
                </c:pt>
              </c:strCache>
            </c:strRef>
          </c:tx>
          <c:spPr>
            <a:solidFill>
              <a:schemeClr val="accent5"/>
            </a:solidFill>
            <a:ln>
              <a:noFill/>
            </a:ln>
            <a:effectLst/>
          </c:spPr>
          <c:invertIfNegative val="0"/>
          <c:cat>
            <c:numRef>
              <c:f>Sheet1!$A$17:$A$54</c:f>
              <c:numCache>
                <c:formatCode>General</c:formatCode>
                <c:ptCount val="3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pt idx="35">
                  <c:v>2022</c:v>
                </c:pt>
                <c:pt idx="36">
                  <c:v>2023</c:v>
                </c:pt>
                <c:pt idx="37">
                  <c:v>2024</c:v>
                </c:pt>
              </c:numCache>
            </c:numRef>
          </c:cat>
          <c:val>
            <c:numRef>
              <c:f>Sheet1!$B$17:$B$54</c:f>
              <c:numCache>
                <c:formatCode>#,##0</c:formatCode>
                <c:ptCount val="38"/>
                <c:pt idx="0">
                  <c:v>8334</c:v>
                </c:pt>
                <c:pt idx="1">
                  <c:v>8501</c:v>
                </c:pt>
                <c:pt idx="2">
                  <c:v>8677</c:v>
                </c:pt>
                <c:pt idx="3">
                  <c:v>8963</c:v>
                </c:pt>
                <c:pt idx="4">
                  <c:v>8558</c:v>
                </c:pt>
                <c:pt idx="5">
                  <c:v>8212</c:v>
                </c:pt>
                <c:pt idx="6">
                  <c:v>7711</c:v>
                </c:pt>
                <c:pt idx="7">
                  <c:v>7818</c:v>
                </c:pt>
                <c:pt idx="8">
                  <c:v>7577</c:v>
                </c:pt>
                <c:pt idx="9">
                  <c:v>7561</c:v>
                </c:pt>
                <c:pt idx="10">
                  <c:v>7280</c:v>
                </c:pt>
                <c:pt idx="11">
                  <c:v>7164</c:v>
                </c:pt>
                <c:pt idx="12">
                  <c:v>7282</c:v>
                </c:pt>
                <c:pt idx="13">
                  <c:v>7396</c:v>
                </c:pt>
                <c:pt idx="14">
                  <c:v>7026</c:v>
                </c:pt>
                <c:pt idx="15">
                  <c:v>7097</c:v>
                </c:pt>
                <c:pt idx="16">
                  <c:v>7050</c:v>
                </c:pt>
                <c:pt idx="17">
                  <c:v>7026</c:v>
                </c:pt>
                <c:pt idx="18">
                  <c:v>7006</c:v>
                </c:pt>
                <c:pt idx="19">
                  <c:v>6836</c:v>
                </c:pt>
                <c:pt idx="20">
                  <c:v>6900</c:v>
                </c:pt>
                <c:pt idx="21">
                  <c:v>6673</c:v>
                </c:pt>
                <c:pt idx="22">
                  <c:v>6633</c:v>
                </c:pt>
                <c:pt idx="23">
                  <c:v>6532</c:v>
                </c:pt>
                <c:pt idx="24">
                  <c:v>6449</c:v>
                </c:pt>
                <c:pt idx="25">
                  <c:v>6343</c:v>
                </c:pt>
                <c:pt idx="26">
                  <c:v>6074</c:v>
                </c:pt>
                <c:pt idx="27">
                  <c:v>5980</c:v>
                </c:pt>
                <c:pt idx="28">
                  <c:v>5678</c:v>
                </c:pt>
                <c:pt idx="29">
                  <c:v>5373</c:v>
                </c:pt>
                <c:pt idx="30">
                  <c:v>5147</c:v>
                </c:pt>
                <c:pt idx="31">
                  <c:v>5095</c:v>
                </c:pt>
                <c:pt idx="32">
                  <c:v>4653</c:v>
                </c:pt>
                <c:pt idx="33">
                  <c:v>2911</c:v>
                </c:pt>
                <c:pt idx="34">
                  <c:v>3021</c:v>
                </c:pt>
                <c:pt idx="35">
                  <c:v>2999</c:v>
                </c:pt>
                <c:pt idx="36">
                  <c:v>2873</c:v>
                </c:pt>
                <c:pt idx="37">
                  <c:v>2985</c:v>
                </c:pt>
              </c:numCache>
            </c:numRef>
          </c:val>
          <c:extLst>
            <c:ext xmlns:c16="http://schemas.microsoft.com/office/drawing/2014/chart" uri="{C3380CC4-5D6E-409C-BE32-E72D297353CC}">
              <c16:uniqueId val="{00000000-590E-42BD-8DEB-3A2FDF94ED0F}"/>
            </c:ext>
          </c:extLst>
        </c:ser>
        <c:ser>
          <c:idx val="2"/>
          <c:order val="2"/>
          <c:tx>
            <c:strRef>
              <c:f>Sheet1!$C$2</c:f>
              <c:strCache>
                <c:ptCount val="1"/>
                <c:pt idx="0">
                  <c:v>Youth Confirmations</c:v>
                </c:pt>
              </c:strCache>
            </c:strRef>
          </c:tx>
          <c:spPr>
            <a:solidFill>
              <a:schemeClr val="accent4"/>
            </a:solidFill>
            <a:ln>
              <a:noFill/>
            </a:ln>
            <a:effectLst/>
          </c:spPr>
          <c:invertIfNegative val="0"/>
          <c:cat>
            <c:numRef>
              <c:f>Sheet1!$A$17:$A$54</c:f>
              <c:numCache>
                <c:formatCode>General</c:formatCode>
                <c:ptCount val="3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pt idx="35">
                  <c:v>2022</c:v>
                </c:pt>
                <c:pt idx="36">
                  <c:v>2023</c:v>
                </c:pt>
                <c:pt idx="37">
                  <c:v>2024</c:v>
                </c:pt>
              </c:numCache>
            </c:numRef>
          </c:cat>
          <c:val>
            <c:numRef>
              <c:f>Sheet1!$C$17:$C$54</c:f>
              <c:numCache>
                <c:formatCode>#,##0</c:formatCode>
                <c:ptCount val="38"/>
                <c:pt idx="0">
                  <c:v>5378</c:v>
                </c:pt>
                <c:pt idx="1">
                  <c:v>5316</c:v>
                </c:pt>
                <c:pt idx="2">
                  <c:v>5513</c:v>
                </c:pt>
                <c:pt idx="3">
                  <c:v>5209</c:v>
                </c:pt>
                <c:pt idx="4">
                  <c:v>5578</c:v>
                </c:pt>
                <c:pt idx="5">
                  <c:v>5761</c:v>
                </c:pt>
                <c:pt idx="6">
                  <c:v>5800</c:v>
                </c:pt>
                <c:pt idx="7">
                  <c:v>6063</c:v>
                </c:pt>
                <c:pt idx="8">
                  <c:v>6111</c:v>
                </c:pt>
                <c:pt idx="9">
                  <c:v>5955</c:v>
                </c:pt>
                <c:pt idx="10">
                  <c:v>5788</c:v>
                </c:pt>
                <c:pt idx="11">
                  <c:v>5830</c:v>
                </c:pt>
                <c:pt idx="12">
                  <c:v>5992</c:v>
                </c:pt>
                <c:pt idx="13">
                  <c:v>5810</c:v>
                </c:pt>
                <c:pt idx="14">
                  <c:v>5593</c:v>
                </c:pt>
                <c:pt idx="15">
                  <c:v>5707</c:v>
                </c:pt>
                <c:pt idx="16">
                  <c:v>5513</c:v>
                </c:pt>
                <c:pt idx="17">
                  <c:v>5585</c:v>
                </c:pt>
                <c:pt idx="18">
                  <c:v>5230</c:v>
                </c:pt>
                <c:pt idx="19">
                  <c:v>5075</c:v>
                </c:pt>
                <c:pt idx="20">
                  <c:v>4863</c:v>
                </c:pt>
                <c:pt idx="21">
                  <c:v>4798</c:v>
                </c:pt>
                <c:pt idx="22">
                  <c:v>4535</c:v>
                </c:pt>
                <c:pt idx="23">
                  <c:v>4551</c:v>
                </c:pt>
                <c:pt idx="24">
                  <c:v>4392</c:v>
                </c:pt>
                <c:pt idx="25">
                  <c:v>4207</c:v>
                </c:pt>
                <c:pt idx="26">
                  <c:v>4283</c:v>
                </c:pt>
                <c:pt idx="27">
                  <c:v>4180</c:v>
                </c:pt>
                <c:pt idx="28">
                  <c:v>4081</c:v>
                </c:pt>
                <c:pt idx="29">
                  <c:v>4009</c:v>
                </c:pt>
                <c:pt idx="30">
                  <c:v>4133</c:v>
                </c:pt>
                <c:pt idx="31">
                  <c:v>3859</c:v>
                </c:pt>
                <c:pt idx="32">
                  <c:v>3905</c:v>
                </c:pt>
                <c:pt idx="33">
                  <c:v>3681</c:v>
                </c:pt>
                <c:pt idx="34">
                  <c:v>3627</c:v>
                </c:pt>
                <c:pt idx="35">
                  <c:v>3525</c:v>
                </c:pt>
                <c:pt idx="36">
                  <c:v>3473</c:v>
                </c:pt>
                <c:pt idx="37">
                  <c:v>3445</c:v>
                </c:pt>
              </c:numCache>
            </c:numRef>
          </c:val>
          <c:extLst>
            <c:ext xmlns:c16="http://schemas.microsoft.com/office/drawing/2014/chart" uri="{C3380CC4-5D6E-409C-BE32-E72D297353CC}">
              <c16:uniqueId val="{00000001-590E-42BD-8DEB-3A2FDF94ED0F}"/>
            </c:ext>
          </c:extLst>
        </c:ser>
        <c:dLbls>
          <c:showLegendKey val="0"/>
          <c:showVal val="0"/>
          <c:showCatName val="0"/>
          <c:showSerName val="0"/>
          <c:showPercent val="0"/>
          <c:showBubbleSize val="0"/>
        </c:dLbls>
        <c:gapWidth val="219"/>
        <c:axId val="947880895"/>
        <c:axId val="947881375"/>
        <c:extLst>
          <c:ext xmlns:c15="http://schemas.microsoft.com/office/drawing/2012/chart" uri="{02D57815-91ED-43cb-92C2-25804820EDAC}">
            <c15:filteredBarSeries>
              <c15:ser>
                <c:idx val="0"/>
                <c:order val="0"/>
                <c:spPr>
                  <a:solidFill>
                    <a:schemeClr val="accent6"/>
                  </a:solidFill>
                  <a:ln>
                    <a:noFill/>
                  </a:ln>
                  <a:effectLst/>
                </c:spPr>
                <c:invertIfNegative val="0"/>
                <c:cat>
                  <c:numRef>
                    <c:extLst>
                      <c:ext uri="{02D57815-91ED-43cb-92C2-25804820EDAC}">
                        <c15:formulaRef>
                          <c15:sqref>Sheet1!$A$17:$A$54</c15:sqref>
                        </c15:formulaRef>
                      </c:ext>
                    </c:extLst>
                    <c:numCache>
                      <c:formatCode>General</c:formatCode>
                      <c:ptCount val="3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pt idx="35">
                        <c:v>2022</c:v>
                      </c:pt>
                      <c:pt idx="36">
                        <c:v>2023</c:v>
                      </c:pt>
                      <c:pt idx="37">
                        <c:v>2024</c:v>
                      </c:pt>
                    </c:numCache>
                  </c:numRef>
                </c:cat>
                <c:val>
                  <c:numRef>
                    <c:extLst>
                      <c:ext uri="{02D57815-91ED-43cb-92C2-25804820EDAC}">
                        <c15:formulaRef>
                          <c15:sqref>Sheet1!$A$17:$A$54</c15:sqref>
                        </c15:formulaRef>
                      </c:ext>
                    </c:extLst>
                    <c:numCache>
                      <c:formatCode>General</c:formatCode>
                      <c:ptCount val="3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pt idx="35">
                        <c:v>2022</c:v>
                      </c:pt>
                      <c:pt idx="36">
                        <c:v>2023</c:v>
                      </c:pt>
                      <c:pt idx="37">
                        <c:v>2024</c:v>
                      </c:pt>
                    </c:numCache>
                  </c:numRef>
                </c:val>
                <c:extLst>
                  <c:ext xmlns:c16="http://schemas.microsoft.com/office/drawing/2014/chart" uri="{C3380CC4-5D6E-409C-BE32-E72D297353CC}">
                    <c16:uniqueId val="{00000003-590E-42BD-8DEB-3A2FDF94ED0F}"/>
                  </c:ext>
                </c:extLst>
              </c15:ser>
            </c15:filteredBarSeries>
          </c:ext>
        </c:extLst>
      </c:barChart>
      <c:lineChart>
        <c:grouping val="standard"/>
        <c:varyColors val="0"/>
        <c:ser>
          <c:idx val="3"/>
          <c:order val="3"/>
          <c:tx>
            <c:strRef>
              <c:f>Sheet1!$D$2</c:f>
              <c:strCache>
                <c:ptCount val="1"/>
                <c:pt idx="0">
                  <c:v>As a Percent of Births 14 Years Prior</c:v>
                </c:pt>
              </c:strCache>
            </c:strRef>
          </c:tx>
          <c:spPr>
            <a:ln w="57150" cap="rnd">
              <a:solidFill>
                <a:schemeClr val="accent6">
                  <a:lumMod val="60000"/>
                </a:schemeClr>
              </a:solidFill>
              <a:round/>
            </a:ln>
            <a:effectLst/>
          </c:spPr>
          <c:marker>
            <c:symbol val="none"/>
          </c:marker>
          <c:cat>
            <c:numRef>
              <c:f>Sheet1!$A$17:$A$54</c:f>
              <c:numCache>
                <c:formatCode>General</c:formatCode>
                <c:ptCount val="3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pt idx="30">
                  <c:v>2017</c:v>
                </c:pt>
                <c:pt idx="31">
                  <c:v>2018</c:v>
                </c:pt>
                <c:pt idx="32">
                  <c:v>2019</c:v>
                </c:pt>
                <c:pt idx="33">
                  <c:v>2020</c:v>
                </c:pt>
                <c:pt idx="34">
                  <c:v>2021</c:v>
                </c:pt>
                <c:pt idx="35">
                  <c:v>2022</c:v>
                </c:pt>
                <c:pt idx="36">
                  <c:v>2023</c:v>
                </c:pt>
                <c:pt idx="37">
                  <c:v>2024</c:v>
                </c:pt>
              </c:numCache>
            </c:numRef>
          </c:cat>
          <c:val>
            <c:numRef>
              <c:f>Sheet1!$D$17:$D$54</c:f>
              <c:numCache>
                <c:formatCode>0.0%</c:formatCode>
                <c:ptCount val="38"/>
                <c:pt idx="0">
                  <c:v>0.70809743252139568</c:v>
                </c:pt>
                <c:pt idx="1">
                  <c:v>0.68815533980582522</c:v>
                </c:pt>
                <c:pt idx="2">
                  <c:v>0.68749220601072458</c:v>
                </c:pt>
                <c:pt idx="3">
                  <c:v>0.66688004096786579</c:v>
                </c:pt>
                <c:pt idx="4">
                  <c:v>0.6720481927710843</c:v>
                </c:pt>
                <c:pt idx="5">
                  <c:v>0.69151362381466808</c:v>
                </c:pt>
                <c:pt idx="6">
                  <c:v>0.64855194006485517</c:v>
                </c:pt>
                <c:pt idx="7">
                  <c:v>0.66641020004396567</c:v>
                </c:pt>
                <c:pt idx="8">
                  <c:v>0.66358996633727874</c:v>
                </c:pt>
                <c:pt idx="9">
                  <c:v>0.6543956043956044</c:v>
                </c:pt>
                <c:pt idx="10">
                  <c:v>0.64931568319497424</c:v>
                </c:pt>
                <c:pt idx="11">
                  <c:v>0.6500892060660125</c:v>
                </c:pt>
                <c:pt idx="12">
                  <c:v>0.6631986718317654</c:v>
                </c:pt>
                <c:pt idx="13">
                  <c:v>0.6648357935690582</c:v>
                </c:pt>
                <c:pt idx="14">
                  <c:v>0.67110631149508038</c:v>
                </c:pt>
                <c:pt idx="15">
                  <c:v>0.67133278437830846</c:v>
                </c:pt>
                <c:pt idx="16">
                  <c:v>0.63535784257231764</c:v>
                </c:pt>
                <c:pt idx="17">
                  <c:v>0.62311725984603372</c:v>
                </c:pt>
                <c:pt idx="18">
                  <c:v>0.61112409441458282</c:v>
                </c:pt>
                <c:pt idx="19">
                  <c:v>0.61799805163175836</c:v>
                </c:pt>
                <c:pt idx="20">
                  <c:v>0.63065750226948514</c:v>
                </c:pt>
                <c:pt idx="21">
                  <c:v>0.61371194678946017</c:v>
                </c:pt>
                <c:pt idx="22">
                  <c:v>0.59852184241784345</c:v>
                </c:pt>
                <c:pt idx="23">
                  <c:v>0.60190450998545164</c:v>
                </c:pt>
                <c:pt idx="24">
                  <c:v>0.60329670329670326</c:v>
                </c:pt>
                <c:pt idx="25">
                  <c:v>0.5872417643774428</c:v>
                </c:pt>
                <c:pt idx="26">
                  <c:v>0.5881625926943147</c:v>
                </c:pt>
                <c:pt idx="27">
                  <c:v>0.56517036235803142</c:v>
                </c:pt>
                <c:pt idx="28">
                  <c:v>0.58084258468545402</c:v>
                </c:pt>
                <c:pt idx="29">
                  <c:v>0.56488657179089752</c:v>
                </c:pt>
                <c:pt idx="30">
                  <c:v>0.58624113475177309</c:v>
                </c:pt>
                <c:pt idx="31">
                  <c:v>0.54924565898092803</c:v>
                </c:pt>
                <c:pt idx="32">
                  <c:v>0.55737938909506135</c:v>
                </c:pt>
                <c:pt idx="33">
                  <c:v>0.53847279110590984</c:v>
                </c:pt>
                <c:pt idx="34">
                  <c:v>0.52565217391304353</c:v>
                </c:pt>
                <c:pt idx="35">
                  <c:v>0.52824816424396825</c:v>
                </c:pt>
                <c:pt idx="36">
                  <c:v>0.52359415045982205</c:v>
                </c:pt>
                <c:pt idx="37">
                  <c:v>0.52740355174525411</c:v>
                </c:pt>
              </c:numCache>
            </c:numRef>
          </c:val>
          <c:smooth val="0"/>
          <c:extLst>
            <c:ext xmlns:c16="http://schemas.microsoft.com/office/drawing/2014/chart" uri="{C3380CC4-5D6E-409C-BE32-E72D297353CC}">
              <c16:uniqueId val="{00000002-590E-42BD-8DEB-3A2FDF94ED0F}"/>
            </c:ext>
          </c:extLst>
        </c:ser>
        <c:dLbls>
          <c:showLegendKey val="0"/>
          <c:showVal val="0"/>
          <c:showCatName val="0"/>
          <c:showSerName val="0"/>
          <c:showPercent val="0"/>
          <c:showBubbleSize val="0"/>
        </c:dLbls>
        <c:marker val="1"/>
        <c:smooth val="0"/>
        <c:axId val="1508367519"/>
        <c:axId val="1508367999"/>
      </c:lineChart>
      <c:catAx>
        <c:axId val="947880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947881375"/>
        <c:crosses val="autoZero"/>
        <c:auto val="1"/>
        <c:lblAlgn val="ctr"/>
        <c:lblOffset val="100"/>
        <c:noMultiLvlLbl val="0"/>
      </c:catAx>
      <c:valAx>
        <c:axId val="947881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947880895"/>
        <c:crosses val="autoZero"/>
        <c:crossBetween val="between"/>
      </c:valAx>
      <c:valAx>
        <c:axId val="1508367999"/>
        <c:scaling>
          <c:orientation val="minMax"/>
          <c:min val="0.4"/>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508367519"/>
        <c:crosses val="max"/>
        <c:crossBetween val="between"/>
      </c:valAx>
      <c:catAx>
        <c:axId val="1508367519"/>
        <c:scaling>
          <c:orientation val="minMax"/>
        </c:scaling>
        <c:delete val="1"/>
        <c:axPos val="b"/>
        <c:numFmt formatCode="General" sourceLinked="1"/>
        <c:majorTickMark val="out"/>
        <c:minorTickMark val="none"/>
        <c:tickLblPos val="nextTo"/>
        <c:crossAx val="15083679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Garamond" panose="02020404030301010803" pitchFamily="18" charset="0"/>
                <a:ea typeface="+mn-ea"/>
                <a:cs typeface="+mn-cs"/>
              </a:defRPr>
            </a:pPr>
            <a:r>
              <a:rPr lang="en-US" sz="2400" b="1" dirty="0">
                <a:latin typeface="Garamond" panose="02020404030301010803" pitchFamily="18" charset="0"/>
              </a:rPr>
              <a:t>MLC Enrollment Compared to Age Demographics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Garamond" panose="02020404030301010803" pitchFamily="18" charset="0"/>
              <a:ea typeface="+mn-ea"/>
              <a:cs typeface="+mn-cs"/>
            </a:defRPr>
          </a:pPr>
          <a:endParaRPr lang="en-US"/>
        </a:p>
      </c:txPr>
    </c:title>
    <c:autoTitleDeleted val="0"/>
    <c:plotArea>
      <c:layout/>
      <c:barChart>
        <c:barDir val="col"/>
        <c:grouping val="clustered"/>
        <c:varyColors val="0"/>
        <c:ser>
          <c:idx val="1"/>
          <c:order val="1"/>
          <c:tx>
            <c:v>MLC Starting Enrollment</c:v>
          </c:tx>
          <c:spPr>
            <a:solidFill>
              <a:schemeClr val="accent4"/>
            </a:solidFill>
            <a:ln>
              <a:noFill/>
            </a:ln>
            <a:effectLst/>
          </c:spPr>
          <c:invertIfNegative val="0"/>
          <c:cat>
            <c:numRef>
              <c:f>Sheet5!$A$42:$A$61</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Sheet5!$B$42:$B$61</c:f>
              <c:numCache>
                <c:formatCode>General</c:formatCode>
                <c:ptCount val="20"/>
                <c:pt idx="0">
                  <c:v>818</c:v>
                </c:pt>
                <c:pt idx="1">
                  <c:v>731</c:v>
                </c:pt>
                <c:pt idx="2">
                  <c:v>720</c:v>
                </c:pt>
                <c:pt idx="3">
                  <c:v>723</c:v>
                </c:pt>
                <c:pt idx="4">
                  <c:v>712</c:v>
                </c:pt>
                <c:pt idx="5">
                  <c:v>724</c:v>
                </c:pt>
                <c:pt idx="6">
                  <c:v>697</c:v>
                </c:pt>
                <c:pt idx="7">
                  <c:v>708</c:v>
                </c:pt>
                <c:pt idx="8">
                  <c:v>714</c:v>
                </c:pt>
                <c:pt idx="9">
                  <c:v>727</c:v>
                </c:pt>
                <c:pt idx="10">
                  <c:v>723</c:v>
                </c:pt>
                <c:pt idx="11">
                  <c:v>742</c:v>
                </c:pt>
                <c:pt idx="12">
                  <c:v>756</c:v>
                </c:pt>
                <c:pt idx="13">
                  <c:v>764</c:v>
                </c:pt>
                <c:pt idx="14">
                  <c:v>731</c:v>
                </c:pt>
                <c:pt idx="15">
                  <c:v>714</c:v>
                </c:pt>
                <c:pt idx="16">
                  <c:v>663</c:v>
                </c:pt>
                <c:pt idx="17">
                  <c:v>629</c:v>
                </c:pt>
                <c:pt idx="18">
                  <c:v>620</c:v>
                </c:pt>
                <c:pt idx="19">
                  <c:v>614</c:v>
                </c:pt>
              </c:numCache>
            </c:numRef>
          </c:val>
          <c:extLst>
            <c:ext xmlns:c16="http://schemas.microsoft.com/office/drawing/2014/chart" uri="{C3380CC4-5D6E-409C-BE32-E72D297353CC}">
              <c16:uniqueId val="{00000000-1FB3-4A8C-8AC4-0BBFFBDFC150}"/>
            </c:ext>
          </c:extLst>
        </c:ser>
        <c:dLbls>
          <c:showLegendKey val="0"/>
          <c:showVal val="0"/>
          <c:showCatName val="0"/>
          <c:showSerName val="0"/>
          <c:showPercent val="0"/>
          <c:showBubbleSize val="0"/>
        </c:dLbls>
        <c:gapWidth val="219"/>
        <c:axId val="1622068719"/>
        <c:axId val="1622069199"/>
        <c:extLst>
          <c:ext xmlns:c15="http://schemas.microsoft.com/office/drawing/2012/chart" uri="{02D57815-91ED-43cb-92C2-25804820EDAC}">
            <c15:filteredBarSeries>
              <c15:ser>
                <c:idx val="0"/>
                <c:order val="0"/>
                <c:spPr>
                  <a:solidFill>
                    <a:schemeClr val="accent2"/>
                  </a:solidFill>
                  <a:ln>
                    <a:noFill/>
                  </a:ln>
                  <a:effectLst/>
                </c:spPr>
                <c:invertIfNegative val="0"/>
                <c:cat>
                  <c:numRef>
                    <c:extLst>
                      <c:ext uri="{02D57815-91ED-43cb-92C2-25804820EDAC}">
                        <c15:formulaRef>
                          <c15:sqref>Sheet5!$A$42:$A$61</c15:sqref>
                        </c15:formulaRef>
                      </c:ext>
                    </c:extLst>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extLst>
                      <c:ext uri="{02D57815-91ED-43cb-92C2-25804820EDAC}">
                        <c15:formulaRef>
                          <c15:sqref>Sheet5!$A$42:$A$61</c15:sqref>
                        </c15:formulaRef>
                      </c:ext>
                    </c:extLst>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val>
                <c:extLst>
                  <c:ext xmlns:c16="http://schemas.microsoft.com/office/drawing/2014/chart" uri="{C3380CC4-5D6E-409C-BE32-E72D297353CC}">
                    <c16:uniqueId val="{00000003-1FB3-4A8C-8AC4-0BBFFBDFC150}"/>
                  </c:ext>
                </c:extLst>
              </c15:ser>
            </c15:filteredBarSeries>
          </c:ext>
        </c:extLst>
      </c:barChart>
      <c:lineChart>
        <c:grouping val="standard"/>
        <c:varyColors val="0"/>
        <c:ser>
          <c:idx val="2"/>
          <c:order val="2"/>
          <c:tx>
            <c:v>Enrollment as % of WELS births 18 to 21 years prior</c:v>
          </c:tx>
          <c:spPr>
            <a:ln w="28575" cap="rnd">
              <a:solidFill>
                <a:schemeClr val="accent6"/>
              </a:solidFill>
              <a:round/>
            </a:ln>
            <a:effectLst/>
          </c:spPr>
          <c:marker>
            <c:symbol val="none"/>
          </c:marker>
          <c:cat>
            <c:numRef>
              <c:f>Sheet5!$A$42:$A$61</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Sheet5!$E$42:$E$61</c:f>
              <c:numCache>
                <c:formatCode>0.0%</c:formatCode>
                <c:ptCount val="20"/>
                <c:pt idx="0">
                  <c:v>2.2941440430783038E-2</c:v>
                </c:pt>
                <c:pt idx="1">
                  <c:v>2.0840460713878434E-2</c:v>
                </c:pt>
                <c:pt idx="2">
                  <c:v>2.0803837152185846E-2</c:v>
                </c:pt>
                <c:pt idx="3">
                  <c:v>2.1108872733642814E-2</c:v>
                </c:pt>
                <c:pt idx="4">
                  <c:v>2.0652646845540246E-2</c:v>
                </c:pt>
                <c:pt idx="5">
                  <c:v>2.0865154615406785E-2</c:v>
                </c:pt>
                <c:pt idx="6">
                  <c:v>2.1375778207133437E-2</c:v>
                </c:pt>
                <c:pt idx="7">
                  <c:v>2.2376031098890681E-2</c:v>
                </c:pt>
                <c:pt idx="8">
                  <c:v>2.3412906610703044E-2</c:v>
                </c:pt>
                <c:pt idx="9">
                  <c:v>2.4631543283076401E-2</c:v>
                </c:pt>
                <c:pt idx="10">
                  <c:v>2.3575830697492417E-2</c:v>
                </c:pt>
                <c:pt idx="11">
                  <c:v>2.4540283106230982E-2</c:v>
                </c:pt>
                <c:pt idx="12">
                  <c:v>2.555608140085187E-2</c:v>
                </c:pt>
                <c:pt idx="13">
                  <c:v>2.6086659610065899E-2</c:v>
                </c:pt>
                <c:pt idx="14">
                  <c:v>2.5101297987775564E-2</c:v>
                </c:pt>
                <c:pt idx="15">
                  <c:v>2.4733268671193017E-2</c:v>
                </c:pt>
                <c:pt idx="16">
                  <c:v>2.30200340265963E-2</c:v>
                </c:pt>
                <c:pt idx="17">
                  <c:v>2.0671070360511353E-2</c:v>
                </c:pt>
                <c:pt idx="18">
                  <c:v>1.9458305872014563E-2</c:v>
                </c:pt>
                <c:pt idx="19">
                  <c:v>1.9282102816945638E-2</c:v>
                </c:pt>
              </c:numCache>
            </c:numRef>
          </c:val>
          <c:smooth val="0"/>
          <c:extLst>
            <c:ext xmlns:c16="http://schemas.microsoft.com/office/drawing/2014/chart" uri="{C3380CC4-5D6E-409C-BE32-E72D297353CC}">
              <c16:uniqueId val="{00000001-1FB3-4A8C-8AC4-0BBFFBDFC150}"/>
            </c:ext>
          </c:extLst>
        </c:ser>
        <c:ser>
          <c:idx val="3"/>
          <c:order val="3"/>
          <c:tx>
            <c:v>Enrollment as % of youth confirmations 4 to 7 years prior</c:v>
          </c:tx>
          <c:spPr>
            <a:ln w="28575" cap="rnd">
              <a:solidFill>
                <a:schemeClr val="accent2">
                  <a:lumMod val="60000"/>
                </a:schemeClr>
              </a:solidFill>
              <a:round/>
            </a:ln>
            <a:effectLst/>
          </c:spPr>
          <c:marker>
            <c:symbol val="none"/>
          </c:marker>
          <c:cat>
            <c:numRef>
              <c:f>Sheet5!$A$42:$A$61</c:f>
              <c:numCache>
                <c:formatCode>General</c:formatCode>
                <c:ptCount val="20"/>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numCache>
            </c:numRef>
          </c:cat>
          <c:val>
            <c:numRef>
              <c:f>Sheet5!$H$42:$H$61</c:f>
              <c:numCache>
                <c:formatCode>0.0%</c:formatCode>
                <c:ptCount val="20"/>
                <c:pt idx="0">
                  <c:v>3.5220667384284178E-2</c:v>
                </c:pt>
                <c:pt idx="1">
                  <c:v>3.1642282053501863E-2</c:v>
                </c:pt>
                <c:pt idx="2">
                  <c:v>3.1826017769526586E-2</c:v>
                </c:pt>
                <c:pt idx="3">
                  <c:v>3.22796678274846E-2</c:v>
                </c:pt>
                <c:pt idx="4">
                  <c:v>3.2312230542319041E-2</c:v>
                </c:pt>
                <c:pt idx="5">
                  <c:v>3.3827033593421485E-2</c:v>
                </c:pt>
                <c:pt idx="6">
                  <c:v>3.3585505710017831E-2</c:v>
                </c:pt>
                <c:pt idx="7">
                  <c:v>3.5460282480216369E-2</c:v>
                </c:pt>
                <c:pt idx="8">
                  <c:v>3.7050490374137303E-2</c:v>
                </c:pt>
                <c:pt idx="9">
                  <c:v>3.8779538059422844E-2</c:v>
                </c:pt>
                <c:pt idx="10">
                  <c:v>3.9560078791858175E-2</c:v>
                </c:pt>
                <c:pt idx="11">
                  <c:v>4.1956460277070964E-2</c:v>
                </c:pt>
                <c:pt idx="12">
                  <c:v>4.3366029943211148E-2</c:v>
                </c:pt>
                <c:pt idx="13">
                  <c:v>4.4777868948540619E-2</c:v>
                </c:pt>
                <c:pt idx="14">
                  <c:v>4.3639185720255505E-2</c:v>
                </c:pt>
                <c:pt idx="15">
                  <c:v>4.3134175074004709E-2</c:v>
                </c:pt>
                <c:pt idx="16">
                  <c:v>4.0419435469121502E-2</c:v>
                </c:pt>
                <c:pt idx="17">
                  <c:v>3.9112050739957716E-2</c:v>
                </c:pt>
                <c:pt idx="18">
                  <c:v>3.8979001634603293E-2</c:v>
                </c:pt>
                <c:pt idx="19">
                  <c:v>3.9414558993452302E-2</c:v>
                </c:pt>
              </c:numCache>
            </c:numRef>
          </c:val>
          <c:smooth val="0"/>
          <c:extLst>
            <c:ext xmlns:c16="http://schemas.microsoft.com/office/drawing/2014/chart" uri="{C3380CC4-5D6E-409C-BE32-E72D297353CC}">
              <c16:uniqueId val="{00000002-1FB3-4A8C-8AC4-0BBFFBDFC150}"/>
            </c:ext>
          </c:extLst>
        </c:ser>
        <c:dLbls>
          <c:showLegendKey val="0"/>
          <c:showVal val="0"/>
          <c:showCatName val="0"/>
          <c:showSerName val="0"/>
          <c:showPercent val="0"/>
          <c:showBubbleSize val="0"/>
        </c:dLbls>
        <c:marker val="1"/>
        <c:smooth val="0"/>
        <c:axId val="1796177679"/>
        <c:axId val="1796177199"/>
      </c:lineChart>
      <c:catAx>
        <c:axId val="1622068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622069199"/>
        <c:crosses val="autoZero"/>
        <c:auto val="1"/>
        <c:lblAlgn val="ctr"/>
        <c:lblOffset val="100"/>
        <c:noMultiLvlLbl val="0"/>
      </c:catAx>
      <c:valAx>
        <c:axId val="1622069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622068719"/>
        <c:crosses val="autoZero"/>
        <c:crossBetween val="between"/>
      </c:valAx>
      <c:valAx>
        <c:axId val="1796177199"/>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796177679"/>
        <c:crosses val="max"/>
        <c:crossBetween val="between"/>
      </c:valAx>
      <c:catAx>
        <c:axId val="1796177679"/>
        <c:scaling>
          <c:orientation val="minMax"/>
        </c:scaling>
        <c:delete val="1"/>
        <c:axPos val="b"/>
        <c:numFmt formatCode="General" sourceLinked="1"/>
        <c:majorTickMark val="out"/>
        <c:minorTickMark val="none"/>
        <c:tickLblPos val="nextTo"/>
        <c:crossAx val="17961771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Sheet2!$F$1</c:f>
              <c:strCache>
                <c:ptCount val="1"/>
                <c:pt idx="0">
                  <c:v>Decade Decline</c:v>
                </c:pt>
              </c:strCache>
            </c:strRef>
          </c:tx>
          <c:spPr>
            <a:solidFill>
              <a:schemeClr val="accent1"/>
            </a:solidFill>
            <a:ln>
              <a:noFill/>
            </a:ln>
            <a:effectLst/>
          </c:spPr>
          <c:invertIfNegative val="0"/>
          <c:cat>
            <c:strRef>
              <c:f>Sheet2!$A$2:$A$16</c:f>
              <c:strCache>
                <c:ptCount val="15"/>
                <c:pt idx="0">
                  <c:v>K3</c:v>
                </c:pt>
                <c:pt idx="1">
                  <c:v>K4</c:v>
                </c:pt>
                <c:pt idx="2">
                  <c:v>K5</c:v>
                </c:pt>
                <c:pt idx="3">
                  <c:v>1</c:v>
                </c:pt>
                <c:pt idx="4">
                  <c:v>2</c:v>
                </c:pt>
                <c:pt idx="5">
                  <c:v>3</c:v>
                </c:pt>
                <c:pt idx="6">
                  <c:v>4</c:v>
                </c:pt>
                <c:pt idx="7">
                  <c:v>5</c:v>
                </c:pt>
                <c:pt idx="8">
                  <c:v>6</c:v>
                </c:pt>
                <c:pt idx="9">
                  <c:v>7</c:v>
                </c:pt>
                <c:pt idx="10">
                  <c:v>8</c:v>
                </c:pt>
                <c:pt idx="11">
                  <c:v>9</c:v>
                </c:pt>
                <c:pt idx="12">
                  <c:v>10</c:v>
                </c:pt>
                <c:pt idx="13">
                  <c:v>11</c:v>
                </c:pt>
                <c:pt idx="14">
                  <c:v>12</c:v>
                </c:pt>
              </c:strCache>
            </c:strRef>
          </c:cat>
          <c:val>
            <c:numRef>
              <c:f>Sheet2!$F$2:$F$16</c:f>
              <c:numCache>
                <c:formatCode>0.0%</c:formatCode>
                <c:ptCount val="15"/>
                <c:pt idx="0">
                  <c:v>-0.53155527988835405</c:v>
                </c:pt>
                <c:pt idx="1">
                  <c:v>-0.55434782608695599</c:v>
                </c:pt>
                <c:pt idx="2">
                  <c:v>-0.29850746268656697</c:v>
                </c:pt>
                <c:pt idx="3">
                  <c:v>-0.236475348419001</c:v>
                </c:pt>
                <c:pt idx="4">
                  <c:v>-0.25405797101449201</c:v>
                </c:pt>
                <c:pt idx="5">
                  <c:v>-0.21401404330017498</c:v>
                </c:pt>
                <c:pt idx="6">
                  <c:v>-0.18955181273194399</c:v>
                </c:pt>
                <c:pt idx="7">
                  <c:v>-0.14668949771689499</c:v>
                </c:pt>
                <c:pt idx="8">
                  <c:v>-0.13537366548042701</c:v>
                </c:pt>
                <c:pt idx="9">
                  <c:v>-0.10624207411582301</c:v>
                </c:pt>
                <c:pt idx="10">
                  <c:v>-8.212354113293481E-2</c:v>
                </c:pt>
                <c:pt idx="11">
                  <c:v>-0.11681990265008099</c:v>
                </c:pt>
                <c:pt idx="12">
                  <c:v>-8.9123867069486398E-2</c:v>
                </c:pt>
                <c:pt idx="13">
                  <c:v>-6.8537130094918991E-2</c:v>
                </c:pt>
                <c:pt idx="14">
                  <c:v>-5.21978021978022E-2</c:v>
                </c:pt>
              </c:numCache>
            </c:numRef>
          </c:val>
          <c:extLst>
            <c:ext xmlns:c16="http://schemas.microsoft.com/office/drawing/2014/chart" uri="{C3380CC4-5D6E-409C-BE32-E72D297353CC}">
              <c16:uniqueId val="{00000000-C47A-4FCC-AD6B-380ED6EFE688}"/>
            </c:ext>
          </c:extLst>
        </c:ser>
        <c:dLbls>
          <c:showLegendKey val="0"/>
          <c:showVal val="0"/>
          <c:showCatName val="0"/>
          <c:showSerName val="0"/>
          <c:showPercent val="0"/>
          <c:showBubbleSize val="0"/>
        </c:dLbls>
        <c:gapWidth val="219"/>
        <c:axId val="2125691792"/>
        <c:axId val="2125692752"/>
      </c:barChart>
      <c:lineChart>
        <c:grouping val="standard"/>
        <c:varyColors val="0"/>
        <c:ser>
          <c:idx val="1"/>
          <c:order val="1"/>
          <c:tx>
            <c:strRef>
              <c:f>Sheet2!$G$1</c:f>
              <c:strCache>
                <c:ptCount val="1"/>
                <c:pt idx="0">
                  <c:v>Annual Decline</c:v>
                </c:pt>
              </c:strCache>
            </c:strRef>
          </c:tx>
          <c:spPr>
            <a:ln w="57150" cap="rnd">
              <a:solidFill>
                <a:schemeClr val="accent3"/>
              </a:solidFill>
              <a:round/>
            </a:ln>
            <a:effectLst/>
          </c:spPr>
          <c:marker>
            <c:symbol val="none"/>
          </c:marker>
          <c:val>
            <c:numRef>
              <c:f>Sheet2!$G$2:$G$16</c:f>
              <c:numCache>
                <c:formatCode>0.0%</c:formatCode>
                <c:ptCount val="15"/>
                <c:pt idx="0">
                  <c:v>-7.3029667554076305E-2</c:v>
                </c:pt>
                <c:pt idx="1">
                  <c:v>-7.7641821596903998E-2</c:v>
                </c:pt>
                <c:pt idx="2">
                  <c:v>-3.48333533930563E-2</c:v>
                </c:pt>
                <c:pt idx="3">
                  <c:v>-2.6620251514451999E-2</c:v>
                </c:pt>
                <c:pt idx="4">
                  <c:v>-2.8885345710202001E-2</c:v>
                </c:pt>
                <c:pt idx="5">
                  <c:v>-2.3793986415300103E-2</c:v>
                </c:pt>
                <c:pt idx="6">
                  <c:v>-2.0797473120589501E-2</c:v>
                </c:pt>
                <c:pt idx="7">
                  <c:v>-1.5738021022779599E-2</c:v>
                </c:pt>
                <c:pt idx="8">
                  <c:v>-1.44405060037094E-2</c:v>
                </c:pt>
                <c:pt idx="9">
                  <c:v>-1.1169187928942701E-2</c:v>
                </c:pt>
                <c:pt idx="10">
                  <c:v>-8.5326360330667487E-3</c:v>
                </c:pt>
                <c:pt idx="11">
                  <c:v>-1.23457716968932E-2</c:v>
                </c:pt>
                <c:pt idx="12">
                  <c:v>-9.291401595980851E-3</c:v>
                </c:pt>
                <c:pt idx="13">
                  <c:v>-7.0747503164593191E-3</c:v>
                </c:pt>
                <c:pt idx="14">
                  <c:v>-5.3466008388757206E-3</c:v>
                </c:pt>
              </c:numCache>
            </c:numRef>
          </c:val>
          <c:smooth val="0"/>
          <c:extLst>
            <c:ext xmlns:c16="http://schemas.microsoft.com/office/drawing/2014/chart" uri="{C3380CC4-5D6E-409C-BE32-E72D297353CC}">
              <c16:uniqueId val="{00000001-C47A-4FCC-AD6B-380ED6EFE688}"/>
            </c:ext>
          </c:extLst>
        </c:ser>
        <c:dLbls>
          <c:showLegendKey val="0"/>
          <c:showVal val="0"/>
          <c:showCatName val="0"/>
          <c:showSerName val="0"/>
          <c:showPercent val="0"/>
          <c:showBubbleSize val="0"/>
        </c:dLbls>
        <c:marker val="1"/>
        <c:smooth val="0"/>
        <c:axId val="1898232288"/>
        <c:axId val="392195680"/>
      </c:lineChart>
      <c:catAx>
        <c:axId val="212569179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2125692752"/>
        <c:crosses val="autoZero"/>
        <c:auto val="1"/>
        <c:lblAlgn val="ctr"/>
        <c:lblOffset val="100"/>
        <c:noMultiLvlLbl val="0"/>
      </c:catAx>
      <c:valAx>
        <c:axId val="2125692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2125691792"/>
        <c:crosses val="autoZero"/>
        <c:crossBetween val="between"/>
      </c:valAx>
      <c:valAx>
        <c:axId val="392195680"/>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898232288"/>
        <c:crosses val="max"/>
        <c:crossBetween val="between"/>
      </c:valAx>
      <c:catAx>
        <c:axId val="1898232288"/>
        <c:scaling>
          <c:orientation val="minMax"/>
        </c:scaling>
        <c:delete val="1"/>
        <c:axPos val="b"/>
        <c:majorTickMark val="out"/>
        <c:minorTickMark val="none"/>
        <c:tickLblPos val="nextTo"/>
        <c:crossAx val="3921956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cOMBINED!$B$1</c:f>
              <c:strCache>
                <c:ptCount val="1"/>
                <c:pt idx="0">
                  <c:v>MODEL A: Based on Reported College Age Members</c:v>
                </c:pt>
              </c:strCache>
            </c:strRef>
          </c:tx>
          <c:spPr>
            <a:ln w="28575" cap="rnd">
              <a:solidFill>
                <a:schemeClr val="accent1"/>
              </a:solidFill>
              <a:round/>
            </a:ln>
            <a:effectLst/>
          </c:spPr>
          <c:marker>
            <c:symbol val="none"/>
          </c:marker>
          <c:cat>
            <c:numRef>
              <c:f>cOMBINED!$A$2:$A$28</c:f>
              <c:numCache>
                <c:formatCode>0</c:formatCode>
                <c:ptCount val="27"/>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numCache>
            </c:numRef>
          </c:cat>
          <c:val>
            <c:numRef>
              <c:f>cOMBINED!$B$2:$B$28</c:f>
              <c:numCache>
                <c:formatCode>0</c:formatCode>
                <c:ptCount val="27"/>
                <c:pt idx="0">
                  <c:v>731</c:v>
                </c:pt>
                <c:pt idx="1">
                  <c:v>714</c:v>
                </c:pt>
                <c:pt idx="2">
                  <c:v>663</c:v>
                </c:pt>
                <c:pt idx="3">
                  <c:v>629</c:v>
                </c:pt>
                <c:pt idx="4">
                  <c:v>620</c:v>
                </c:pt>
                <c:pt idx="5">
                  <c:v>614</c:v>
                </c:pt>
                <c:pt idx="6">
                  <c:v>632.29992000000004</c:v>
                </c:pt>
                <c:pt idx="7">
                  <c:v>619.65392159999999</c:v>
                </c:pt>
                <c:pt idx="8">
                  <c:v>607.26084316799995</c:v>
                </c:pt>
                <c:pt idx="9">
                  <c:v>616.36975581551997</c:v>
                </c:pt>
                <c:pt idx="10">
                  <c:v>604.04236069920955</c:v>
                </c:pt>
                <c:pt idx="11">
                  <c:v>591.96151348522528</c:v>
                </c:pt>
                <c:pt idx="12">
                  <c:v>600.12649987812495</c:v>
                </c:pt>
                <c:pt idx="13">
                  <c:v>588.12396988056241</c:v>
                </c:pt>
                <c:pt idx="14">
                  <c:v>576.36149048295113</c:v>
                </c:pt>
                <c:pt idx="15">
                  <c:v>564.83426067329208</c:v>
                </c:pt>
                <c:pt idx="16">
                  <c:v>553.53757545982626</c:v>
                </c:pt>
                <c:pt idx="17">
                  <c:v>542.46682395062976</c:v>
                </c:pt>
                <c:pt idx="18">
                  <c:v>531.6174874716171</c:v>
                </c:pt>
                <c:pt idx="19">
                  <c:v>520.98513772218473</c:v>
                </c:pt>
                <c:pt idx="20">
                  <c:v>510.565434967741</c:v>
                </c:pt>
                <c:pt idx="21">
                  <c:v>500.35412626838621</c:v>
                </c:pt>
                <c:pt idx="22">
                  <c:v>490.3470437430185</c:v>
                </c:pt>
                <c:pt idx="23">
                  <c:v>480.54010286815816</c:v>
                </c:pt>
                <c:pt idx="24">
                  <c:v>470.92930081079498</c:v>
                </c:pt>
                <c:pt idx="25">
                  <c:v>461.51071479457903</c:v>
                </c:pt>
                <c:pt idx="26">
                  <c:v>452.28050049868745</c:v>
                </c:pt>
              </c:numCache>
            </c:numRef>
          </c:val>
          <c:smooth val="0"/>
          <c:extLst>
            <c:ext xmlns:c16="http://schemas.microsoft.com/office/drawing/2014/chart" uri="{C3380CC4-5D6E-409C-BE32-E72D297353CC}">
              <c16:uniqueId val="{00000000-B09C-48D8-8D2F-F206D5F6124B}"/>
            </c:ext>
          </c:extLst>
        </c:ser>
        <c:ser>
          <c:idx val="1"/>
          <c:order val="1"/>
          <c:tx>
            <c:strRef>
              <c:f>cOMBINED!$C$1</c:f>
              <c:strCache>
                <c:ptCount val="1"/>
                <c:pt idx="0">
                  <c:v>MODEL B: Based on Reported Youth Confirmations</c:v>
                </c:pt>
              </c:strCache>
            </c:strRef>
          </c:tx>
          <c:spPr>
            <a:ln w="28575" cap="rnd">
              <a:solidFill>
                <a:schemeClr val="accent2"/>
              </a:solidFill>
              <a:round/>
            </a:ln>
            <a:effectLst/>
          </c:spPr>
          <c:marker>
            <c:symbol val="none"/>
          </c:marker>
          <c:cat>
            <c:numRef>
              <c:f>cOMBINED!$A$2:$A$28</c:f>
              <c:numCache>
                <c:formatCode>0</c:formatCode>
                <c:ptCount val="27"/>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numCache>
            </c:numRef>
          </c:cat>
          <c:val>
            <c:numRef>
              <c:f>cOMBINED!$C$2:$C$28</c:f>
              <c:numCache>
                <c:formatCode>0</c:formatCode>
                <c:ptCount val="27"/>
                <c:pt idx="0">
                  <c:v>731</c:v>
                </c:pt>
                <c:pt idx="1">
                  <c:v>714</c:v>
                </c:pt>
                <c:pt idx="2">
                  <c:v>663</c:v>
                </c:pt>
                <c:pt idx="3">
                  <c:v>629</c:v>
                </c:pt>
                <c:pt idx="4">
                  <c:v>620</c:v>
                </c:pt>
                <c:pt idx="5">
                  <c:v>614</c:v>
                </c:pt>
                <c:pt idx="6">
                  <c:v>634.27560000000005</c:v>
                </c:pt>
                <c:pt idx="7">
                  <c:v>635.10291599999994</c:v>
                </c:pt>
                <c:pt idx="8">
                  <c:v>622.40085767999994</c:v>
                </c:pt>
                <c:pt idx="9">
                  <c:v>622.93056053759994</c:v>
                </c:pt>
                <c:pt idx="10">
                  <c:v>610.47194932684795</c:v>
                </c:pt>
                <c:pt idx="11">
                  <c:v>598.262510340311</c:v>
                </c:pt>
                <c:pt idx="12">
                  <c:v>598.51178638628608</c:v>
                </c:pt>
                <c:pt idx="13">
                  <c:v>586.54155065856037</c:v>
                </c:pt>
                <c:pt idx="14">
                  <c:v>574.8107196453891</c:v>
                </c:pt>
                <c:pt idx="15">
                  <c:v>563.31450525248124</c:v>
                </c:pt>
                <c:pt idx="16">
                  <c:v>552.04821514743173</c:v>
                </c:pt>
                <c:pt idx="17">
                  <c:v>541.007250844483</c:v>
                </c:pt>
                <c:pt idx="18">
                  <c:v>530.18710582759331</c:v>
                </c:pt>
                <c:pt idx="19">
                  <c:v>519.58336371104144</c:v>
                </c:pt>
                <c:pt idx="20">
                  <c:v>509.19169643682062</c:v>
                </c:pt>
                <c:pt idx="21">
                  <c:v>499.0078625080842</c:v>
                </c:pt>
                <c:pt idx="22">
                  <c:v>489.02770525792255</c:v>
                </c:pt>
                <c:pt idx="23">
                  <c:v>479.24715115276416</c:v>
                </c:pt>
                <c:pt idx="24">
                  <c:v>469.66220812970886</c:v>
                </c:pt>
                <c:pt idx="25">
                  <c:v>460.2689639671147</c:v>
                </c:pt>
                <c:pt idx="26">
                  <c:v>451.06358468777245</c:v>
                </c:pt>
              </c:numCache>
            </c:numRef>
          </c:val>
          <c:smooth val="0"/>
          <c:extLst>
            <c:ext xmlns:c16="http://schemas.microsoft.com/office/drawing/2014/chart" uri="{C3380CC4-5D6E-409C-BE32-E72D297353CC}">
              <c16:uniqueId val="{00000001-B09C-48D8-8D2F-F206D5F6124B}"/>
            </c:ext>
          </c:extLst>
        </c:ser>
        <c:ser>
          <c:idx val="2"/>
          <c:order val="2"/>
          <c:tx>
            <c:strRef>
              <c:f>cOMBINED!$D$1</c:f>
              <c:strCache>
                <c:ptCount val="1"/>
                <c:pt idx="0">
                  <c:v>MODEL C: Based on Reported Births within WELS</c:v>
                </c:pt>
              </c:strCache>
            </c:strRef>
          </c:tx>
          <c:spPr>
            <a:ln w="28575" cap="rnd">
              <a:solidFill>
                <a:schemeClr val="accent3"/>
              </a:solidFill>
              <a:round/>
            </a:ln>
            <a:effectLst/>
          </c:spPr>
          <c:marker>
            <c:symbol val="none"/>
          </c:marker>
          <c:cat>
            <c:numRef>
              <c:f>cOMBINED!$A$2:$A$28</c:f>
              <c:numCache>
                <c:formatCode>0</c:formatCode>
                <c:ptCount val="27"/>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numCache>
            </c:numRef>
          </c:cat>
          <c:val>
            <c:numRef>
              <c:f>cOMBINED!$D$2:$D$28</c:f>
              <c:numCache>
                <c:formatCode>0</c:formatCode>
                <c:ptCount val="27"/>
                <c:pt idx="0">
                  <c:v>731</c:v>
                </c:pt>
                <c:pt idx="1">
                  <c:v>714</c:v>
                </c:pt>
                <c:pt idx="2">
                  <c:v>663</c:v>
                </c:pt>
                <c:pt idx="3">
                  <c:v>629</c:v>
                </c:pt>
                <c:pt idx="4">
                  <c:v>620</c:v>
                </c:pt>
                <c:pt idx="5">
                  <c:v>614</c:v>
                </c:pt>
                <c:pt idx="6">
                  <c:v>638.18100000000004</c:v>
                </c:pt>
                <c:pt idx="7">
                  <c:v>630.56799999999998</c:v>
                </c:pt>
                <c:pt idx="8">
                  <c:v>649.03200000000004</c:v>
                </c:pt>
                <c:pt idx="9">
                  <c:v>668.47500000000002</c:v>
                </c:pt>
                <c:pt idx="10">
                  <c:v>683.46199999999999</c:v>
                </c:pt>
                <c:pt idx="11">
                  <c:v>700.83899999999994</c:v>
                </c:pt>
                <c:pt idx="12">
                  <c:v>685.74599999999998</c:v>
                </c:pt>
                <c:pt idx="13">
                  <c:v>670.84199999999998</c:v>
                </c:pt>
                <c:pt idx="14">
                  <c:v>650.02499999999998</c:v>
                </c:pt>
                <c:pt idx="15">
                  <c:v>623.83500000000004</c:v>
                </c:pt>
                <c:pt idx="16">
                  <c:v>598.80600000000004</c:v>
                </c:pt>
                <c:pt idx="17">
                  <c:v>574.91099999999994</c:v>
                </c:pt>
                <c:pt idx="18">
                  <c:v>547.23599999999999</c:v>
                </c:pt>
                <c:pt idx="19">
                  <c:v>480.762</c:v>
                </c:pt>
                <c:pt idx="20">
                  <c:v>423.36</c:v>
                </c:pt>
                <c:pt idx="21">
                  <c:v>366.76799999999997</c:v>
                </c:pt>
                <c:pt idx="22">
                  <c:v>318.70799999999997</c:v>
                </c:pt>
                <c:pt idx="23">
                  <c:v>320.70600000000002</c:v>
                </c:pt>
                <c:pt idx="24">
                  <c:v>318.92804999999998</c:v>
                </c:pt>
                <c:pt idx="25">
                  <c:v>316.94620950000001</c:v>
                </c:pt>
                <c:pt idx="26">
                  <c:v>317.57645740499999</c:v>
                </c:pt>
              </c:numCache>
            </c:numRef>
          </c:val>
          <c:smooth val="0"/>
          <c:extLst>
            <c:ext xmlns:c16="http://schemas.microsoft.com/office/drawing/2014/chart" uri="{C3380CC4-5D6E-409C-BE32-E72D297353CC}">
              <c16:uniqueId val="{00000002-B09C-48D8-8D2F-F206D5F6124B}"/>
            </c:ext>
          </c:extLst>
        </c:ser>
        <c:ser>
          <c:idx val="3"/>
          <c:order val="3"/>
          <c:tx>
            <c:strRef>
              <c:f>cOMBINED!$E$1</c:f>
              <c:strCache>
                <c:ptCount val="1"/>
                <c:pt idx="0">
                  <c:v>MODEL D: Based on Births &amp; Spiriutal Gains/Losses</c:v>
                </c:pt>
              </c:strCache>
            </c:strRef>
          </c:tx>
          <c:spPr>
            <a:ln w="28575" cap="rnd">
              <a:solidFill>
                <a:schemeClr val="accent4"/>
              </a:solidFill>
              <a:round/>
            </a:ln>
            <a:effectLst/>
          </c:spPr>
          <c:marker>
            <c:symbol val="none"/>
          </c:marker>
          <c:cat>
            <c:numRef>
              <c:f>cOMBINED!$A$2:$A$28</c:f>
              <c:numCache>
                <c:formatCode>0</c:formatCode>
                <c:ptCount val="27"/>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numCache>
            </c:numRef>
          </c:cat>
          <c:val>
            <c:numRef>
              <c:f>cOMBINED!$E$2:$E$28</c:f>
              <c:numCache>
                <c:formatCode>0</c:formatCode>
                <c:ptCount val="27"/>
                <c:pt idx="0">
                  <c:v>731</c:v>
                </c:pt>
                <c:pt idx="1">
                  <c:v>714</c:v>
                </c:pt>
                <c:pt idx="2">
                  <c:v>663</c:v>
                </c:pt>
                <c:pt idx="3">
                  <c:v>629</c:v>
                </c:pt>
                <c:pt idx="4">
                  <c:v>620</c:v>
                </c:pt>
                <c:pt idx="5">
                  <c:v>614</c:v>
                </c:pt>
                <c:pt idx="6">
                  <c:v>627.63714000000004</c:v>
                </c:pt>
                <c:pt idx="7">
                  <c:v>636.05120000000011</c:v>
                </c:pt>
                <c:pt idx="8">
                  <c:v>627.39760000000012</c:v>
                </c:pt>
                <c:pt idx="9">
                  <c:v>635.85342000000014</c:v>
                </c:pt>
                <c:pt idx="10">
                  <c:v>651.39186000000007</c:v>
                </c:pt>
                <c:pt idx="11">
                  <c:v>658.52909000000011</c:v>
                </c:pt>
                <c:pt idx="12">
                  <c:v>670.5071999999999</c:v>
                </c:pt>
                <c:pt idx="13">
                  <c:v>670.84199999999987</c:v>
                </c:pt>
                <c:pt idx="14">
                  <c:v>664.47</c:v>
                </c:pt>
                <c:pt idx="15">
                  <c:v>662.42034999999998</c:v>
                </c:pt>
                <c:pt idx="16">
                  <c:v>649.37184000000002</c:v>
                </c:pt>
                <c:pt idx="17">
                  <c:v>636.44776999999999</c:v>
                </c:pt>
                <c:pt idx="18">
                  <c:v>618.17399999999998</c:v>
                </c:pt>
                <c:pt idx="19">
                  <c:v>551.98599999999999</c:v>
                </c:pt>
                <c:pt idx="20">
                  <c:v>486.08000000000004</c:v>
                </c:pt>
                <c:pt idx="21">
                  <c:v>421.10400000000004</c:v>
                </c:pt>
                <c:pt idx="22">
                  <c:v>371.82600000000002</c:v>
                </c:pt>
                <c:pt idx="23">
                  <c:v>374.15700000000004</c:v>
                </c:pt>
                <c:pt idx="24">
                  <c:v>372.08272499999998</c:v>
                </c:pt>
                <c:pt idx="25">
                  <c:v>375.63995199999999</c:v>
                </c:pt>
                <c:pt idx="26">
                  <c:v>376</c:v>
                </c:pt>
              </c:numCache>
            </c:numRef>
          </c:val>
          <c:smooth val="0"/>
          <c:extLst>
            <c:ext xmlns:c16="http://schemas.microsoft.com/office/drawing/2014/chart" uri="{C3380CC4-5D6E-409C-BE32-E72D297353CC}">
              <c16:uniqueId val="{00000003-B09C-48D8-8D2F-F206D5F6124B}"/>
            </c:ext>
          </c:extLst>
        </c:ser>
        <c:ser>
          <c:idx val="4"/>
          <c:order val="4"/>
          <c:tx>
            <c:strRef>
              <c:f>cOMBINED!$F$1</c:f>
              <c:strCache>
                <c:ptCount val="1"/>
                <c:pt idx="0">
                  <c:v>MODEL E: Based on Births, Spiritual Gains/Losses, &amp; Matriculation Rates</c:v>
                </c:pt>
              </c:strCache>
            </c:strRef>
          </c:tx>
          <c:spPr>
            <a:ln w="28575" cap="rnd">
              <a:solidFill>
                <a:schemeClr val="accent5"/>
              </a:solidFill>
              <a:round/>
            </a:ln>
            <a:effectLst/>
          </c:spPr>
          <c:marker>
            <c:symbol val="none"/>
          </c:marker>
          <c:cat>
            <c:numRef>
              <c:f>cOMBINED!$A$2:$A$28</c:f>
              <c:numCache>
                <c:formatCode>0</c:formatCode>
                <c:ptCount val="27"/>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numCache>
            </c:numRef>
          </c:cat>
          <c:val>
            <c:numRef>
              <c:f>cOMBINED!$F$2:$F$28</c:f>
              <c:numCache>
                <c:formatCode>0</c:formatCode>
                <c:ptCount val="27"/>
                <c:pt idx="0">
                  <c:v>731</c:v>
                </c:pt>
                <c:pt idx="1">
                  <c:v>714</c:v>
                </c:pt>
                <c:pt idx="2">
                  <c:v>663</c:v>
                </c:pt>
                <c:pt idx="3">
                  <c:v>629</c:v>
                </c:pt>
                <c:pt idx="4">
                  <c:v>620</c:v>
                </c:pt>
                <c:pt idx="5">
                  <c:v>614</c:v>
                </c:pt>
                <c:pt idx="6">
                  <c:v>634</c:v>
                </c:pt>
                <c:pt idx="7">
                  <c:v>639.57100196184001</c:v>
                </c:pt>
                <c:pt idx="8">
                  <c:v>647.56235183436002</c:v>
                </c:pt>
                <c:pt idx="9">
                  <c:v>661.32956724287999</c:v>
                </c:pt>
                <c:pt idx="10">
                  <c:v>688.79637456240005</c:v>
                </c:pt>
                <c:pt idx="11">
                  <c:v>705.87341814360002</c:v>
                </c:pt>
                <c:pt idx="12">
                  <c:v>712.56126561660005</c:v>
                </c:pt>
                <c:pt idx="13">
                  <c:v>710.51196801840001</c:v>
                </c:pt>
                <c:pt idx="14">
                  <c:v>699.06840433440004</c:v>
                </c:pt>
                <c:pt idx="15">
                  <c:v>670.53282758111993</c:v>
                </c:pt>
                <c:pt idx="16">
                  <c:v>628.00406719151988</c:v>
                </c:pt>
                <c:pt idx="17">
                  <c:v>573.74803615679991</c:v>
                </c:pt>
                <c:pt idx="18">
                  <c:v>510.27342215616</c:v>
                </c:pt>
                <c:pt idx="19">
                  <c:v>469.22598011231997</c:v>
                </c:pt>
                <c:pt idx="20">
                  <c:v>445.23664335491998</c:v>
                </c:pt>
                <c:pt idx="21">
                  <c:v>437.63863939142396</c:v>
                </c:pt>
                <c:pt idx="22">
                  <c:v>444.62462434347509</c:v>
                </c:pt>
                <c:pt idx="23">
                  <c:v>449.78415088150797</c:v>
                </c:pt>
                <c:pt idx="24">
                  <c:v>454.35227546307374</c:v>
                </c:pt>
                <c:pt idx="25">
                  <c:v>458.41217815365576</c:v>
                </c:pt>
                <c:pt idx="26">
                  <c:v>461.19631718730841</c:v>
                </c:pt>
              </c:numCache>
            </c:numRef>
          </c:val>
          <c:smooth val="0"/>
          <c:extLst>
            <c:ext xmlns:c16="http://schemas.microsoft.com/office/drawing/2014/chart" uri="{C3380CC4-5D6E-409C-BE32-E72D297353CC}">
              <c16:uniqueId val="{00000004-B09C-48D8-8D2F-F206D5F6124B}"/>
            </c:ext>
          </c:extLst>
        </c:ser>
        <c:dLbls>
          <c:showLegendKey val="0"/>
          <c:showVal val="0"/>
          <c:showCatName val="0"/>
          <c:showSerName val="0"/>
          <c:showPercent val="0"/>
          <c:showBubbleSize val="0"/>
        </c:dLbls>
        <c:smooth val="0"/>
        <c:axId val="928431199"/>
        <c:axId val="928431679"/>
      </c:lineChart>
      <c:catAx>
        <c:axId val="928431199"/>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28431679"/>
        <c:crosses val="autoZero"/>
        <c:auto val="1"/>
        <c:lblAlgn val="ctr"/>
        <c:lblOffset val="100"/>
        <c:noMultiLvlLbl val="0"/>
      </c:catAx>
      <c:valAx>
        <c:axId val="928431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8431199"/>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Garamond" panose="02020404030301010803" pitchFamily="18" charset="0"/>
                <a:ea typeface="+mn-ea"/>
                <a:cs typeface="+mn-cs"/>
              </a:defRPr>
            </a:pPr>
            <a:r>
              <a:rPr lang="en-US" sz="2400" b="1" dirty="0">
                <a:latin typeface="Garamond" panose="02020404030301010803" pitchFamily="18" charset="0"/>
              </a:rPr>
              <a:t>Preparatory School Enrollment Forecast</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Garamond" panose="02020404030301010803" pitchFamily="18" charset="0"/>
              <a:ea typeface="+mn-ea"/>
              <a:cs typeface="+mn-cs"/>
            </a:defRPr>
          </a:pPr>
          <a:endParaRPr lang="en-US"/>
        </a:p>
      </c:txPr>
    </c:title>
    <c:autoTitleDeleted val="0"/>
    <c:plotArea>
      <c:layout/>
      <c:lineChart>
        <c:grouping val="standard"/>
        <c:varyColors val="0"/>
        <c:ser>
          <c:idx val="0"/>
          <c:order val="0"/>
          <c:tx>
            <c:strRef>
              <c:f>'MLC FORECAST'!$K$2</c:f>
              <c:strCache>
                <c:ptCount val="1"/>
                <c:pt idx="0">
                  <c:v>Model A</c:v>
                </c:pt>
              </c:strCache>
            </c:strRef>
          </c:tx>
          <c:spPr>
            <a:ln w="28575" cap="rnd">
              <a:solidFill>
                <a:schemeClr val="accent1"/>
              </a:solidFill>
              <a:round/>
            </a:ln>
            <a:effectLst/>
          </c:spPr>
          <c:marker>
            <c:symbol val="none"/>
          </c:marker>
          <c:cat>
            <c:strRef>
              <c:f>'MLC FORECAST'!$J$3:$J$16</c:f>
              <c:strCache>
                <c:ptCount val="14"/>
                <c:pt idx="0">
                  <c:v>2024-25</c:v>
                </c:pt>
                <c:pt idx="1">
                  <c:v>2025-26</c:v>
                </c:pt>
                <c:pt idx="2">
                  <c:v>2026-27</c:v>
                </c:pt>
                <c:pt idx="3">
                  <c:v>2027-28</c:v>
                </c:pt>
                <c:pt idx="4">
                  <c:v>2027-29</c:v>
                </c:pt>
                <c:pt idx="5">
                  <c:v>2029-30</c:v>
                </c:pt>
                <c:pt idx="6">
                  <c:v>2030-31</c:v>
                </c:pt>
                <c:pt idx="7">
                  <c:v>2031-32</c:v>
                </c:pt>
                <c:pt idx="8">
                  <c:v>2032-33</c:v>
                </c:pt>
                <c:pt idx="9">
                  <c:v>2033-34</c:v>
                </c:pt>
                <c:pt idx="10">
                  <c:v>2034-35</c:v>
                </c:pt>
                <c:pt idx="11">
                  <c:v>2035-36</c:v>
                </c:pt>
                <c:pt idx="12">
                  <c:v>2036-37</c:v>
                </c:pt>
                <c:pt idx="13">
                  <c:v>2037-38</c:v>
                </c:pt>
              </c:strCache>
            </c:strRef>
          </c:cat>
          <c:val>
            <c:numRef>
              <c:f>'MLC FORECAST'!$K$3:$K$16</c:f>
              <c:numCache>
                <c:formatCode>0</c:formatCode>
                <c:ptCount val="14"/>
                <c:pt idx="0">
                  <c:v>606</c:v>
                </c:pt>
                <c:pt idx="1">
                  <c:v>602.96697215351821</c:v>
                </c:pt>
                <c:pt idx="2">
                  <c:v>602.70144000000005</c:v>
                </c:pt>
                <c:pt idx="3">
                  <c:v>591.53511999999989</c:v>
                </c:pt>
                <c:pt idx="4">
                  <c:v>579.4087199999999</c:v>
                </c:pt>
                <c:pt idx="5">
                  <c:v>561.42899999999997</c:v>
                </c:pt>
                <c:pt idx="6">
                  <c:v>538.80860000000007</c:v>
                </c:pt>
                <c:pt idx="7">
                  <c:v>517.19096000000002</c:v>
                </c:pt>
                <c:pt idx="8">
                  <c:v>496.55276000000003</c:v>
                </c:pt>
                <c:pt idx="9">
                  <c:v>472.64976000000001</c:v>
                </c:pt>
                <c:pt idx="10">
                  <c:v>415.23591999999996</c:v>
                </c:pt>
                <c:pt idx="11">
                  <c:v>365.65760000000006</c:v>
                </c:pt>
                <c:pt idx="12">
                  <c:v>316.77888000000002</c:v>
                </c:pt>
                <c:pt idx="13">
                  <c:v>275.26928000000004</c:v>
                </c:pt>
              </c:numCache>
            </c:numRef>
          </c:val>
          <c:smooth val="0"/>
          <c:extLst>
            <c:ext xmlns:c16="http://schemas.microsoft.com/office/drawing/2014/chart" uri="{C3380CC4-5D6E-409C-BE32-E72D297353CC}">
              <c16:uniqueId val="{00000000-3AE4-4CCF-98C3-BE025183412F}"/>
            </c:ext>
          </c:extLst>
        </c:ser>
        <c:ser>
          <c:idx val="1"/>
          <c:order val="1"/>
          <c:tx>
            <c:strRef>
              <c:f>'MLC FORECAST'!$M$2</c:f>
              <c:strCache>
                <c:ptCount val="1"/>
                <c:pt idx="0">
                  <c:v>Model B</c:v>
                </c:pt>
              </c:strCache>
            </c:strRef>
          </c:tx>
          <c:spPr>
            <a:ln w="28575" cap="rnd">
              <a:solidFill>
                <a:schemeClr val="accent3"/>
              </a:solidFill>
              <a:round/>
            </a:ln>
            <a:effectLst/>
          </c:spPr>
          <c:marker>
            <c:symbol val="none"/>
          </c:marker>
          <c:cat>
            <c:strRef>
              <c:f>'MLC FORECAST'!$J$3:$J$16</c:f>
              <c:strCache>
                <c:ptCount val="14"/>
                <c:pt idx="0">
                  <c:v>2024-25</c:v>
                </c:pt>
                <c:pt idx="1">
                  <c:v>2025-26</c:v>
                </c:pt>
                <c:pt idx="2">
                  <c:v>2026-27</c:v>
                </c:pt>
                <c:pt idx="3">
                  <c:v>2027-28</c:v>
                </c:pt>
                <c:pt idx="4">
                  <c:v>2027-29</c:v>
                </c:pt>
                <c:pt idx="5">
                  <c:v>2029-30</c:v>
                </c:pt>
                <c:pt idx="6">
                  <c:v>2030-31</c:v>
                </c:pt>
                <c:pt idx="7">
                  <c:v>2031-32</c:v>
                </c:pt>
                <c:pt idx="8">
                  <c:v>2032-33</c:v>
                </c:pt>
                <c:pt idx="9">
                  <c:v>2033-34</c:v>
                </c:pt>
                <c:pt idx="10">
                  <c:v>2034-35</c:v>
                </c:pt>
                <c:pt idx="11">
                  <c:v>2035-36</c:v>
                </c:pt>
                <c:pt idx="12">
                  <c:v>2036-37</c:v>
                </c:pt>
                <c:pt idx="13">
                  <c:v>2037-38</c:v>
                </c:pt>
              </c:strCache>
            </c:strRef>
          </c:cat>
          <c:val>
            <c:numRef>
              <c:f>'MLC FORECAST'!$M$3:$M$16</c:f>
              <c:numCache>
                <c:formatCode>0</c:formatCode>
                <c:ptCount val="14"/>
                <c:pt idx="0" formatCode="General">
                  <c:v>606</c:v>
                </c:pt>
                <c:pt idx="1">
                  <c:v>602.96697215351821</c:v>
                </c:pt>
                <c:pt idx="2">
                  <c:v>602.70144000000005</c:v>
                </c:pt>
                <c:pt idx="3">
                  <c:v>618.42307999999991</c:v>
                </c:pt>
                <c:pt idx="4">
                  <c:v>632.08223999999996</c:v>
                </c:pt>
                <c:pt idx="5">
                  <c:v>612.46799999999996</c:v>
                </c:pt>
                <c:pt idx="6">
                  <c:v>587.79120000000012</c:v>
                </c:pt>
                <c:pt idx="7">
                  <c:v>564.20832000000007</c:v>
                </c:pt>
                <c:pt idx="8">
                  <c:v>541.69392000000005</c:v>
                </c:pt>
                <c:pt idx="9">
                  <c:v>515.61792000000003</c:v>
                </c:pt>
                <c:pt idx="10">
                  <c:v>452.98464000000001</c:v>
                </c:pt>
                <c:pt idx="11">
                  <c:v>398.89920000000006</c:v>
                </c:pt>
                <c:pt idx="12">
                  <c:v>345.57696000000004</c:v>
                </c:pt>
                <c:pt idx="13">
                  <c:v>300.29376000000002</c:v>
                </c:pt>
              </c:numCache>
            </c:numRef>
          </c:val>
          <c:smooth val="0"/>
          <c:extLst>
            <c:ext xmlns:c16="http://schemas.microsoft.com/office/drawing/2014/chart" uri="{C3380CC4-5D6E-409C-BE32-E72D297353CC}">
              <c16:uniqueId val="{00000001-3AE4-4CCF-98C3-BE025183412F}"/>
            </c:ext>
          </c:extLst>
        </c:ser>
        <c:ser>
          <c:idx val="2"/>
          <c:order val="2"/>
          <c:tx>
            <c:strRef>
              <c:f>'MLC FORECAST'!$O$2</c:f>
              <c:strCache>
                <c:ptCount val="1"/>
                <c:pt idx="0">
                  <c:v>Model C</c:v>
                </c:pt>
              </c:strCache>
            </c:strRef>
          </c:tx>
          <c:spPr>
            <a:ln w="28575" cap="rnd">
              <a:solidFill>
                <a:schemeClr val="accent5"/>
              </a:solidFill>
              <a:round/>
            </a:ln>
            <a:effectLst/>
          </c:spPr>
          <c:marker>
            <c:symbol val="none"/>
          </c:marker>
          <c:cat>
            <c:strRef>
              <c:f>'MLC FORECAST'!$J$3:$J$16</c:f>
              <c:strCache>
                <c:ptCount val="14"/>
                <c:pt idx="0">
                  <c:v>2024-25</c:v>
                </c:pt>
                <c:pt idx="1">
                  <c:v>2025-26</c:v>
                </c:pt>
                <c:pt idx="2">
                  <c:v>2026-27</c:v>
                </c:pt>
                <c:pt idx="3">
                  <c:v>2027-28</c:v>
                </c:pt>
                <c:pt idx="4">
                  <c:v>2027-29</c:v>
                </c:pt>
                <c:pt idx="5">
                  <c:v>2029-30</c:v>
                </c:pt>
                <c:pt idx="6">
                  <c:v>2030-31</c:v>
                </c:pt>
                <c:pt idx="7">
                  <c:v>2031-32</c:v>
                </c:pt>
                <c:pt idx="8">
                  <c:v>2032-33</c:v>
                </c:pt>
                <c:pt idx="9">
                  <c:v>2033-34</c:v>
                </c:pt>
                <c:pt idx="10">
                  <c:v>2034-35</c:v>
                </c:pt>
                <c:pt idx="11">
                  <c:v>2035-36</c:v>
                </c:pt>
                <c:pt idx="12">
                  <c:v>2036-37</c:v>
                </c:pt>
                <c:pt idx="13">
                  <c:v>2037-38</c:v>
                </c:pt>
              </c:strCache>
            </c:strRef>
          </c:cat>
          <c:val>
            <c:numRef>
              <c:f>'MLC FORECAST'!$O$3:$O$16</c:f>
              <c:numCache>
                <c:formatCode>0</c:formatCode>
                <c:ptCount val="14"/>
                <c:pt idx="0" formatCode="General">
                  <c:v>606</c:v>
                </c:pt>
                <c:pt idx="1">
                  <c:v>602.96697215351821</c:v>
                </c:pt>
                <c:pt idx="2">
                  <c:v>602.70144000000005</c:v>
                </c:pt>
                <c:pt idx="3">
                  <c:v>618.42307999999991</c:v>
                </c:pt>
                <c:pt idx="4">
                  <c:v>632.08223999999996</c:v>
                </c:pt>
                <c:pt idx="5">
                  <c:v>637.98750000000007</c:v>
                </c:pt>
                <c:pt idx="6">
                  <c:v>636.77380000000005</c:v>
                </c:pt>
                <c:pt idx="7">
                  <c:v>634.73436000000004</c:v>
                </c:pt>
                <c:pt idx="8">
                  <c:v>609.40566000000001</c:v>
                </c:pt>
                <c:pt idx="9">
                  <c:v>580.07015999999999</c:v>
                </c:pt>
                <c:pt idx="10">
                  <c:v>509.60772000000003</c:v>
                </c:pt>
                <c:pt idx="11">
                  <c:v>448.7616000000001</c:v>
                </c:pt>
                <c:pt idx="12">
                  <c:v>388.77408000000003</c:v>
                </c:pt>
                <c:pt idx="13">
                  <c:v>337.83048000000002</c:v>
                </c:pt>
              </c:numCache>
            </c:numRef>
          </c:val>
          <c:smooth val="0"/>
          <c:extLst>
            <c:ext xmlns:c16="http://schemas.microsoft.com/office/drawing/2014/chart" uri="{C3380CC4-5D6E-409C-BE32-E72D297353CC}">
              <c16:uniqueId val="{00000002-3AE4-4CCF-98C3-BE025183412F}"/>
            </c:ext>
          </c:extLst>
        </c:ser>
        <c:dLbls>
          <c:showLegendKey val="0"/>
          <c:showVal val="0"/>
          <c:showCatName val="0"/>
          <c:showSerName val="0"/>
          <c:showPercent val="0"/>
          <c:showBubbleSize val="0"/>
        </c:dLbls>
        <c:smooth val="0"/>
        <c:axId val="1659246079"/>
        <c:axId val="1659246559"/>
      </c:lineChart>
      <c:catAx>
        <c:axId val="1659246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659246559"/>
        <c:crosses val="autoZero"/>
        <c:auto val="1"/>
        <c:lblAlgn val="ctr"/>
        <c:lblOffset val="100"/>
        <c:noMultiLvlLbl val="0"/>
      </c:catAx>
      <c:valAx>
        <c:axId val="1659246559"/>
        <c:scaling>
          <c:orientation val="minMax"/>
          <c:min val="2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crossAx val="1659246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aramond" panose="020204040303010108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98DE7C-1DFC-B307-CD1D-160210464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A15735-656B-EA4A-7A72-F8F9863EF8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4AE6DC-A635-4727-8873-891A7931D7AB}" type="datetimeFigureOut">
              <a:rPr lang="en-US" smtClean="0"/>
              <a:t>6/5/2026</a:t>
            </a:fld>
            <a:endParaRPr lang="en-US"/>
          </a:p>
        </p:txBody>
      </p:sp>
      <p:sp>
        <p:nvSpPr>
          <p:cNvPr id="4" name="Footer Placeholder 3">
            <a:extLst>
              <a:ext uri="{FF2B5EF4-FFF2-40B4-BE49-F238E27FC236}">
                <a16:creationId xmlns:a16="http://schemas.microsoft.com/office/drawing/2014/main" id="{6F639D71-54FF-106B-0A71-6AAE5C87CB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05B3DD-C1DE-CD25-99F5-A2FEDAE6BC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EF6376-31C4-4D8F-B29C-BF33BB978AA0}" type="slidenum">
              <a:rPr lang="en-US" smtClean="0"/>
              <a:t>‹#›</a:t>
            </a:fld>
            <a:endParaRPr lang="en-US"/>
          </a:p>
        </p:txBody>
      </p:sp>
    </p:spTree>
    <p:extLst>
      <p:ext uri="{BB962C8B-B14F-4D97-AF65-F5344CB8AC3E}">
        <p14:creationId xmlns:p14="http://schemas.microsoft.com/office/powerpoint/2010/main" val="4036009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C9FA1-308E-406E-85CA-371F7FBCF7F0}"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E5354-F622-4B06-A207-FBE567B2440A}" type="slidenum">
              <a:rPr lang="en-US" smtClean="0"/>
              <a:t>‹#›</a:t>
            </a:fld>
            <a:endParaRPr lang="en-US"/>
          </a:p>
        </p:txBody>
      </p:sp>
    </p:spTree>
    <p:extLst>
      <p:ext uri="{BB962C8B-B14F-4D97-AF65-F5344CB8AC3E}">
        <p14:creationId xmlns:p14="http://schemas.microsoft.com/office/powerpoint/2010/main" val="2164153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beautiful are the feet of those who bring good news!” (Romans 10:15) How beautiful those are through whom God chooses to proclaim his gospel!  It really is a wonderful thing that God would choose humans to be the vessels who proclaim his word to the world.  God could have used any number of other means to bring the saving message of the Gospel to the people of this world, but God chose to do it through frail vessels of clay like us!  It is a humbling and marvelous thing!  What makes our feet so beautiful is the message of forgiveness and peace with God and life everlasting that we bring to people.  </a:t>
            </a:r>
          </a:p>
          <a:p>
            <a:endParaRPr lang="en-US" dirty="0"/>
          </a:p>
          <a:p>
            <a:r>
              <a:rPr lang="en-US" dirty="0"/>
              <a:t>The work of our church body is divided into 4 different areas of ministry:  Home Missions, World Missons, Ministerial Education and Congregational Services.  Our work in Ministerial Education is to coordinate the efforts in WELS to provide a preaching and teaching ministry qualified to proclaim the Gospel universally.  As we go about that work of training, we do so guided by the question:  How can we train as many men and women for ministry as possible.</a:t>
            </a:r>
          </a:p>
          <a:p>
            <a:endParaRPr lang="en-US" dirty="0"/>
          </a:p>
          <a:p>
            <a:r>
              <a:rPr lang="en-US" dirty="0"/>
              <a:t>We had a new a new administrator start January 1:  Pastor Charlie Vannieuwenhoven  He is getting acclimated to his new work.</a:t>
            </a:r>
          </a:p>
          <a:p>
            <a:endParaRPr lang="en-US" dirty="0"/>
          </a:p>
          <a:p>
            <a:endParaRPr lang="en-US" dirty="0"/>
          </a:p>
          <a:p>
            <a:r>
              <a:rPr lang="en-US" dirty="0"/>
              <a:t>Our work in ministerial education is to prepare these proclaimers who go out with beautiful feet to bring this message to the world!</a:t>
            </a:r>
          </a:p>
        </p:txBody>
      </p:sp>
      <p:sp>
        <p:nvSpPr>
          <p:cNvPr id="4" name="Slide Number Placeholder 3"/>
          <p:cNvSpPr>
            <a:spLocks noGrp="1"/>
          </p:cNvSpPr>
          <p:nvPr>
            <p:ph type="sldNum" sz="quarter" idx="5"/>
          </p:nvPr>
        </p:nvSpPr>
        <p:spPr/>
        <p:txBody>
          <a:bodyPr/>
          <a:lstStyle/>
          <a:p>
            <a:fld id="{BD1E5354-F622-4B06-A207-FBE567B2440A}" type="slidenum">
              <a:rPr lang="en-US" smtClean="0"/>
              <a:t>1</a:t>
            </a:fld>
            <a:endParaRPr lang="en-US"/>
          </a:p>
        </p:txBody>
      </p:sp>
    </p:spTree>
    <p:extLst>
      <p:ext uri="{BB962C8B-B14F-4D97-AF65-F5344CB8AC3E}">
        <p14:creationId xmlns:p14="http://schemas.microsoft.com/office/powerpoint/2010/main" val="4129048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building project at the Seminary is an Education Center with 6 classrooms and 5 small-group meeting spaces, pass through connector with the library, a gathering area on the back of the auditorium, and adding professor offices on the first and second floor of the classrooms.</a:t>
            </a:r>
          </a:p>
          <a:p>
            <a:endParaRPr lang="en-US" dirty="0"/>
          </a:p>
          <a:p>
            <a:r>
              <a:rPr lang="en-US" dirty="0"/>
              <a:t>Pictured is the classroom building with 1 classroom.</a:t>
            </a:r>
          </a:p>
        </p:txBody>
      </p:sp>
      <p:sp>
        <p:nvSpPr>
          <p:cNvPr id="4" name="Slide Number Placeholder 3"/>
          <p:cNvSpPr>
            <a:spLocks noGrp="1"/>
          </p:cNvSpPr>
          <p:nvPr>
            <p:ph type="sldNum" sz="quarter" idx="5"/>
          </p:nvPr>
        </p:nvSpPr>
        <p:spPr/>
        <p:txBody>
          <a:bodyPr/>
          <a:lstStyle/>
          <a:p>
            <a:fld id="{BD1E5354-F622-4B06-A207-FBE567B2440A}" type="slidenum">
              <a:rPr lang="en-US" smtClean="0"/>
              <a:t>12</a:t>
            </a:fld>
            <a:endParaRPr lang="en-US"/>
          </a:p>
        </p:txBody>
      </p:sp>
    </p:spTree>
    <p:extLst>
      <p:ext uri="{BB962C8B-B14F-4D97-AF65-F5344CB8AC3E}">
        <p14:creationId xmlns:p14="http://schemas.microsoft.com/office/powerpoint/2010/main" val="3171631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Pictured is the Gathering Hall attached to the current auditorium/gymnasium.</a:t>
            </a:r>
          </a:p>
        </p:txBody>
      </p:sp>
      <p:sp>
        <p:nvSpPr>
          <p:cNvPr id="4" name="Slide Number Placeholder 3"/>
          <p:cNvSpPr>
            <a:spLocks noGrp="1"/>
          </p:cNvSpPr>
          <p:nvPr>
            <p:ph type="sldNum" sz="quarter" idx="5"/>
          </p:nvPr>
        </p:nvSpPr>
        <p:spPr/>
        <p:txBody>
          <a:bodyPr/>
          <a:lstStyle/>
          <a:p>
            <a:fld id="{BD1E5354-F622-4B06-A207-FBE567B2440A}" type="slidenum">
              <a:rPr lang="en-US" smtClean="0"/>
              <a:t>13</a:t>
            </a:fld>
            <a:endParaRPr lang="en-US"/>
          </a:p>
        </p:txBody>
      </p:sp>
    </p:spTree>
    <p:extLst>
      <p:ext uri="{BB962C8B-B14F-4D97-AF65-F5344CB8AC3E}">
        <p14:creationId xmlns:p14="http://schemas.microsoft.com/office/powerpoint/2010/main" val="225091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2F434-6420-84F1-A835-B4BDEF2356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3A84A-F667-1B49-FD60-910F6CFC1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2FAB3-683B-3C21-E8EB-7F00AD9E53E4}"/>
              </a:ext>
            </a:extLst>
          </p:cNvPr>
          <p:cNvSpPr>
            <a:spLocks noGrp="1"/>
          </p:cNvSpPr>
          <p:nvPr>
            <p:ph type="body" idx="1"/>
          </p:nvPr>
        </p:nvSpPr>
        <p:spPr/>
        <p:txBody>
          <a:bodyPr/>
          <a:lstStyle/>
          <a:p>
            <a:r>
              <a:rPr lang="en-US" dirty="0"/>
              <a:t>Pictured is the connector with the library, which serves as the student lounge, where faculty and students will spend time each day in informal study.. </a:t>
            </a:r>
          </a:p>
        </p:txBody>
      </p:sp>
      <p:sp>
        <p:nvSpPr>
          <p:cNvPr id="4" name="Slide Number Placeholder 3">
            <a:extLst>
              <a:ext uri="{FF2B5EF4-FFF2-40B4-BE49-F238E27FC236}">
                <a16:creationId xmlns:a16="http://schemas.microsoft.com/office/drawing/2014/main" id="{17202B29-B413-97BE-871E-0ABB42A8AE94}"/>
              </a:ext>
            </a:extLst>
          </p:cNvPr>
          <p:cNvSpPr>
            <a:spLocks noGrp="1"/>
          </p:cNvSpPr>
          <p:nvPr>
            <p:ph type="sldNum" sz="quarter" idx="5"/>
          </p:nvPr>
        </p:nvSpPr>
        <p:spPr/>
        <p:txBody>
          <a:bodyPr/>
          <a:lstStyle/>
          <a:p>
            <a:fld id="{BD1E5354-F622-4B06-A207-FBE567B2440A}" type="slidenum">
              <a:rPr lang="en-US" smtClean="0"/>
              <a:t>14</a:t>
            </a:fld>
            <a:endParaRPr lang="en-US"/>
          </a:p>
        </p:txBody>
      </p:sp>
    </p:spTree>
    <p:extLst>
      <p:ext uri="{BB962C8B-B14F-4D97-AF65-F5344CB8AC3E}">
        <p14:creationId xmlns:p14="http://schemas.microsoft.com/office/powerpoint/2010/main" val="260882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talked about where we are at in our Ministerial Educational schools, it’s important to take a look into the future to see where we are going.  To have a clear picture of where we are going, we want to make sure we have an understanding of the key issues and challenges that we are facing in Min Ed right now.</a:t>
            </a:r>
          </a:p>
        </p:txBody>
      </p:sp>
      <p:sp>
        <p:nvSpPr>
          <p:cNvPr id="4" name="Slide Number Placeholder 3"/>
          <p:cNvSpPr>
            <a:spLocks noGrp="1"/>
          </p:cNvSpPr>
          <p:nvPr>
            <p:ph type="sldNum" sz="quarter" idx="5"/>
          </p:nvPr>
        </p:nvSpPr>
        <p:spPr/>
        <p:txBody>
          <a:bodyPr/>
          <a:lstStyle/>
          <a:p>
            <a:fld id="{BD1E5354-F622-4B06-A207-FBE567B2440A}" type="slidenum">
              <a:rPr lang="en-US" smtClean="0"/>
              <a:t>15</a:t>
            </a:fld>
            <a:endParaRPr lang="en-US"/>
          </a:p>
        </p:txBody>
      </p:sp>
    </p:spTree>
    <p:extLst>
      <p:ext uri="{BB962C8B-B14F-4D97-AF65-F5344CB8AC3E}">
        <p14:creationId xmlns:p14="http://schemas.microsoft.com/office/powerpoint/2010/main" val="3913658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point of his section is to help people see that the pool of young people to draw from for ministry is shrinking.   We are actually doing well with the percentage of young people who are studying for ministry.  That pool which we draw from is shrinking.  We have less young people who are having kids.  Families are having the same number of kids as previously.  There are just less families having kids.  (You don’t have to spend a lot of time with these numbers explaining every little detail.  The main picture is the pool of candidates is shrinking and the need for teachers continues to rise.</a:t>
            </a:r>
          </a:p>
          <a:p>
            <a:endParaRPr lang="en-US" dirty="0"/>
          </a:p>
          <a:p>
            <a:r>
              <a:rPr lang="en-US" dirty="0"/>
              <a:t>We have been losing young people. The Congregational Services report will talk more about this.  This decline in young people will have ramifications for ministerial education down the road as the birth rate and WELS school enrollment drops.</a:t>
            </a:r>
          </a:p>
        </p:txBody>
      </p:sp>
      <p:sp>
        <p:nvSpPr>
          <p:cNvPr id="4" name="Slide Number Placeholder 3"/>
          <p:cNvSpPr>
            <a:spLocks noGrp="1"/>
          </p:cNvSpPr>
          <p:nvPr>
            <p:ph type="sldNum" sz="quarter" idx="5"/>
          </p:nvPr>
        </p:nvSpPr>
        <p:spPr/>
        <p:txBody>
          <a:bodyPr/>
          <a:lstStyle/>
          <a:p>
            <a:fld id="{B63574BD-9A4E-4A5C-9494-48EDBFBA74E8}" type="slidenum">
              <a:rPr lang="en-US" smtClean="0"/>
              <a:t>16</a:t>
            </a:fld>
            <a:endParaRPr lang="en-US" dirty="0"/>
          </a:p>
        </p:txBody>
      </p:sp>
    </p:spTree>
    <p:extLst>
      <p:ext uri="{BB962C8B-B14F-4D97-AF65-F5344CB8AC3E}">
        <p14:creationId xmlns:p14="http://schemas.microsoft.com/office/powerpoint/2010/main" val="392517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 door losses among young WELS members is showing up in other statistics.  In 2024, for the first time, WELS had fewer than 1000 marriages synod-wide. Two-thirds of congregations didn’t have any marriages last year.  So, yes, we are facing challenges.  This will have ramifications for Ministerial Education down the road.</a:t>
            </a:r>
          </a:p>
        </p:txBody>
      </p:sp>
      <p:sp>
        <p:nvSpPr>
          <p:cNvPr id="4" name="Slide Number Placeholder 3"/>
          <p:cNvSpPr>
            <a:spLocks noGrp="1"/>
          </p:cNvSpPr>
          <p:nvPr>
            <p:ph type="sldNum" sz="quarter" idx="5"/>
          </p:nvPr>
        </p:nvSpPr>
        <p:spPr/>
        <p:txBody>
          <a:bodyPr/>
          <a:lstStyle/>
          <a:p>
            <a:fld id="{B63574BD-9A4E-4A5C-9494-48EDBFBA74E8}" type="slidenum">
              <a:rPr lang="en-US" smtClean="0"/>
              <a:t>17</a:t>
            </a:fld>
            <a:endParaRPr lang="en-US" dirty="0"/>
          </a:p>
        </p:txBody>
      </p:sp>
    </p:spTree>
    <p:extLst>
      <p:ext uri="{BB962C8B-B14F-4D97-AF65-F5344CB8AC3E}">
        <p14:creationId xmlns:p14="http://schemas.microsoft.com/office/powerpoint/2010/main" val="2452631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graph that shoes the narrative of births to marriages.  The number of kids per family is staying the same, there are just less marriages taking place.  </a:t>
            </a:r>
          </a:p>
          <a:p>
            <a:endParaRPr lang="en-US" dirty="0"/>
          </a:p>
          <a:p>
            <a:r>
              <a:rPr lang="en-US" dirty="0"/>
              <a:t>This shows that the narrative, “WELS young people just aren’t having kids” is false.  When you compare births to marriages the ratio has been trending up since 1980.  How is this possible?  The explanation seems to be that of the young women who have left WELS in large numbers over the past two generations, it skews toward those who were more progressive – low interest in marriage and kids; high interest in career.  So, the women who remain in our congregations are more interested in family than average.  Families are having the same if not more children, we just have fewer families who are having children.  </a:t>
            </a:r>
          </a:p>
          <a:p>
            <a:endParaRPr lang="en-US" dirty="0"/>
          </a:p>
          <a:p>
            <a:r>
              <a:rPr lang="en-US" dirty="0"/>
              <a:t>Note especially the birthrate drop in 2020.  We went from having over 9,000 births/year in the 1980’s to under 3,000 the last 5 years.</a:t>
            </a:r>
          </a:p>
        </p:txBody>
      </p:sp>
      <p:sp>
        <p:nvSpPr>
          <p:cNvPr id="4" name="Slide Number Placeholder 3"/>
          <p:cNvSpPr>
            <a:spLocks noGrp="1"/>
          </p:cNvSpPr>
          <p:nvPr>
            <p:ph type="sldNum" sz="quarter" idx="5"/>
          </p:nvPr>
        </p:nvSpPr>
        <p:spPr/>
        <p:txBody>
          <a:bodyPr/>
          <a:lstStyle/>
          <a:p>
            <a:fld id="{652637CC-723D-485A-9B2A-B0F6985343E4}" type="slidenum">
              <a:rPr lang="en-US" smtClean="0"/>
              <a:t>18</a:t>
            </a:fld>
            <a:endParaRPr lang="en-US" dirty="0"/>
          </a:p>
        </p:txBody>
      </p:sp>
    </p:spTree>
    <p:extLst>
      <p:ext uri="{BB962C8B-B14F-4D97-AF65-F5344CB8AC3E}">
        <p14:creationId xmlns:p14="http://schemas.microsoft.com/office/powerpoint/2010/main" val="510167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rPr>
              <a:t>For the last 30 years, WELS has been declining.</a:t>
            </a:r>
            <a:endParaRPr lang="en-US" dirty="0"/>
          </a:p>
          <a:p>
            <a:r>
              <a:rPr lang="en-US" b="0" i="0" dirty="0">
                <a:effectLst/>
              </a:rPr>
              <a:t>Current WELS membership is around 322,000 compared to 413,000 in 1995.</a:t>
            </a:r>
            <a:endParaRPr lang="en-US" dirty="0"/>
          </a:p>
          <a:p>
            <a:r>
              <a:rPr lang="en-US" b="0" i="0" dirty="0">
                <a:effectLst/>
              </a:rPr>
              <a:t>3,445 youth confirmations in 2024 (the lowest total in WELS history) compared to 6,111 in 1995.</a:t>
            </a:r>
            <a:endParaRPr lang="en-US" dirty="0"/>
          </a:p>
          <a:p>
            <a:endParaRPr lang="en-US" dirty="0"/>
          </a:p>
          <a:p>
            <a:r>
              <a:rPr lang="en-US" b="0" i="0" dirty="0">
                <a:effectLst/>
              </a:rPr>
              <a:t>Compare births with youth confirmations 14 years later to find an average attrition rate:</a:t>
            </a:r>
            <a:endParaRPr lang="en-US" dirty="0"/>
          </a:p>
          <a:p>
            <a:r>
              <a:rPr lang="en-US" sz="1200" b="0" i="0" kern="1200" dirty="0">
                <a:solidFill>
                  <a:schemeClr val="tx1"/>
                </a:solidFill>
                <a:effectLst/>
                <a:latin typeface="+mn-lt"/>
                <a:ea typeface="+mn-ea"/>
                <a:cs typeface="+mn-cs"/>
              </a:rPr>
              <a:t>1985 - 9,034 births / 1999 - 5,992 youth confirmations</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2000 - 7,396 births / 2014 - 4,180 youth confirmations</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2010 - 6,532 births / 2024 - 3,445 youth confirmations</a:t>
            </a:r>
            <a:endParaRPr lang="en-US" sz="1200" kern="1200" dirty="0">
              <a:solidFill>
                <a:schemeClr val="tx1"/>
              </a:solidFill>
              <a:effectLst/>
              <a:latin typeface="+mn-lt"/>
              <a:ea typeface="+mn-ea"/>
              <a:cs typeface="+mn-cs"/>
            </a:endParaRPr>
          </a:p>
          <a:p>
            <a:r>
              <a:rPr lang="en-US" b="0" i="0" dirty="0">
                <a:effectLst/>
              </a:rPr>
              <a:t>We lost a little more than 3,000 in every period.</a:t>
            </a:r>
            <a:endParaRPr lang="en-US" dirty="0"/>
          </a:p>
          <a:p>
            <a:endParaRPr lang="en-US" dirty="0"/>
          </a:p>
          <a:p>
            <a:r>
              <a:rPr lang="en-US" sz="1200" b="0" i="0" kern="1200" dirty="0">
                <a:solidFill>
                  <a:schemeClr val="tx1"/>
                </a:solidFill>
                <a:effectLst/>
                <a:latin typeface="+mn-lt"/>
                <a:ea typeface="+mn-ea"/>
                <a:cs typeface="+mn-cs"/>
              </a:rPr>
              <a:t>In 2020 things changed...</a:t>
            </a:r>
            <a:endParaRPr lang="en-US" sz="1200" kern="1200" dirty="0">
              <a:solidFill>
                <a:schemeClr val="tx1"/>
              </a:solidFill>
              <a:effectLst/>
              <a:latin typeface="+mn-lt"/>
              <a:ea typeface="+mn-ea"/>
              <a:cs typeface="+mn-cs"/>
            </a:endParaRPr>
          </a:p>
          <a:p>
            <a:r>
              <a:rPr lang="en-US" b="0" i="0" dirty="0">
                <a:effectLst/>
              </a:rPr>
              <a:t>Births have been in the 2,800 to 3,000 range for the last 5 years.</a:t>
            </a:r>
            <a:endParaRPr lang="en-US" dirty="0"/>
          </a:p>
          <a:p>
            <a:r>
              <a:rPr lang="en-US" b="0" i="0" dirty="0">
                <a:effectLst/>
              </a:rPr>
              <a:t>That is less than half the number of births compared to just one decade ago. </a:t>
            </a:r>
            <a:endParaRPr lang="en-US" dirty="0"/>
          </a:p>
          <a:p>
            <a:r>
              <a:rPr lang="en-US" b="0" i="0" dirty="0">
                <a:effectLst/>
              </a:rPr>
              <a:t>So if we follow the trends and fast forward, beginning at 2034 (14 years after 2020), the number of WELS confirmations would be around 1,400-1,600.</a:t>
            </a:r>
            <a:endParaRPr lang="en-US" dirty="0"/>
          </a:p>
          <a:p>
            <a:endParaRPr lang="en-US" dirty="0"/>
          </a:p>
          <a:p>
            <a:r>
              <a:rPr lang="en-US" dirty="0"/>
              <a:t>This simply illustrates that we have obviously become worse at retaining young WELS members.  This illustrates how many leave between birth and youth confirmation.  If you look at between birth and college aged, it jumps to a loss of 60%.  We retain just 40%.  This isn’t unique.  The LCMS has worse numbers.</a:t>
            </a:r>
          </a:p>
        </p:txBody>
      </p:sp>
      <p:sp>
        <p:nvSpPr>
          <p:cNvPr id="4" name="Slide Number Placeholder 3"/>
          <p:cNvSpPr>
            <a:spLocks noGrp="1"/>
          </p:cNvSpPr>
          <p:nvPr>
            <p:ph type="sldNum" sz="quarter" idx="5"/>
          </p:nvPr>
        </p:nvSpPr>
        <p:spPr/>
        <p:txBody>
          <a:bodyPr/>
          <a:lstStyle/>
          <a:p>
            <a:fld id="{652637CC-723D-485A-9B2A-B0F6985343E4}" type="slidenum">
              <a:rPr lang="en-US" smtClean="0"/>
              <a:t>19</a:t>
            </a:fld>
            <a:endParaRPr lang="en-US" dirty="0"/>
          </a:p>
        </p:txBody>
      </p:sp>
    </p:spTree>
    <p:extLst>
      <p:ext uri="{BB962C8B-B14F-4D97-AF65-F5344CB8AC3E}">
        <p14:creationId xmlns:p14="http://schemas.microsoft.com/office/powerpoint/2010/main" val="188167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MLC enrollment trends are following the same trends as WELS births 18-21 years prior as well as Youth Confirmations 4-7 years prior.  This is fairly self evident.  It just shows that the current enrollment at MLC (at least in 2024</a:t>
            </a:r>
            <a:r>
              <a:rPr lang="en-US"/>
              <a:t>) is </a:t>
            </a:r>
            <a:r>
              <a:rPr lang="en-US" dirty="0"/>
              <a:t>right where you’d expect it to be, given that we have fewer WELS kids.  You will find the same thing at our Prep Schools.  </a:t>
            </a:r>
          </a:p>
        </p:txBody>
      </p:sp>
      <p:sp>
        <p:nvSpPr>
          <p:cNvPr id="4" name="Slide Number Placeholder 3"/>
          <p:cNvSpPr>
            <a:spLocks noGrp="1"/>
          </p:cNvSpPr>
          <p:nvPr>
            <p:ph type="sldNum" sz="quarter" idx="5"/>
          </p:nvPr>
        </p:nvSpPr>
        <p:spPr/>
        <p:txBody>
          <a:bodyPr/>
          <a:lstStyle/>
          <a:p>
            <a:fld id="{652637CC-723D-485A-9B2A-B0F6985343E4}" type="slidenum">
              <a:rPr lang="en-US" smtClean="0"/>
              <a:t>20</a:t>
            </a:fld>
            <a:endParaRPr lang="en-US" dirty="0"/>
          </a:p>
        </p:txBody>
      </p:sp>
    </p:spTree>
    <p:extLst>
      <p:ext uri="{BB962C8B-B14F-4D97-AF65-F5344CB8AC3E}">
        <p14:creationId xmlns:p14="http://schemas.microsoft.com/office/powerpoint/2010/main" val="502167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just illustrates that the enrollment cliff is coming.  It gets big in about 4</a:t>
            </a:r>
            <a:r>
              <a:rPr lang="en-US" baseline="30000" dirty="0"/>
              <a:t>th</a:t>
            </a:r>
            <a:r>
              <a:rPr lang="en-US" dirty="0"/>
              <a:t> grade, where we have 20% fewer WELS kids than a decade ago.  We have MORE 4</a:t>
            </a:r>
            <a:r>
              <a:rPr lang="en-US" baseline="30000" dirty="0"/>
              <a:t>th</a:t>
            </a:r>
            <a:r>
              <a:rPr lang="en-US" dirty="0"/>
              <a:t> graders, obviously, because we have more non-WELS kids.  But WELS kids (who would go to a prep school or MLC)… way fewer.  </a:t>
            </a:r>
          </a:p>
          <a:p>
            <a:endParaRPr lang="en-US" dirty="0"/>
          </a:p>
          <a:p>
            <a:r>
              <a:rPr lang="en-US" dirty="0"/>
              <a:t>This decrease will continue to make its way through the grade schools.  This drop is 4 years away from affecting our high schools.  It is 8 years away from affecting our college.</a:t>
            </a:r>
          </a:p>
        </p:txBody>
      </p:sp>
      <p:sp>
        <p:nvSpPr>
          <p:cNvPr id="4" name="Slide Number Placeholder 3"/>
          <p:cNvSpPr>
            <a:spLocks noGrp="1"/>
          </p:cNvSpPr>
          <p:nvPr>
            <p:ph type="sldNum" sz="quarter" idx="5"/>
          </p:nvPr>
        </p:nvSpPr>
        <p:spPr/>
        <p:txBody>
          <a:bodyPr/>
          <a:lstStyle/>
          <a:p>
            <a:fld id="{652637CC-723D-485A-9B2A-B0F6985343E4}" type="slidenum">
              <a:rPr lang="en-US" smtClean="0"/>
              <a:t>21</a:t>
            </a:fld>
            <a:endParaRPr lang="en-US" dirty="0"/>
          </a:p>
        </p:txBody>
      </p:sp>
    </p:spTree>
    <p:extLst>
      <p:ext uri="{BB962C8B-B14F-4D97-AF65-F5344CB8AC3E}">
        <p14:creationId xmlns:p14="http://schemas.microsoft.com/office/powerpoint/2010/main" val="167803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training of called workers, we are blessed with a 4 school, 3-tiered system: 2 preparatory high schools – Luther Preparatory School in Watertown, WI and Michigan Lutheran Seminary in Saginaw, MI.  We have a unique college of ministry:  Martin Luther College in New Ulm, MN.  This is unique among church bodies.  There are no other church bodies that have a single purpose training college for their called workers.  Those who graduate from MLC in the pre-seminary program then go on to Wisconsin Lutheran Seminary to finish their training. </a:t>
            </a:r>
            <a:r>
              <a:rPr lang="en-US" sz="1200" kern="1200" dirty="0">
                <a:solidFill>
                  <a:schemeClr val="tx1"/>
                </a:solidFill>
                <a:effectLst/>
                <a:latin typeface="+mn-lt"/>
                <a:ea typeface="+mn-ea"/>
                <a:cs typeface="+mn-cs"/>
              </a:rPr>
              <a:t>What a special gift of God it is to have a single purpose college where every student is at least considering ministry and where everyone who teaches them once stood in those callings of congregational or school ministry.  What a wonderful blessing to have a school that lives and breathes ministry, where everything from chapel to sports to activities are seen from a ministry aspect. It is important for us to be thankful to God and recognize what a beautiful, unique system we have that is the envy of most church bodies.  It is a tremendous blessing to have schools where almost every interaction is filtered through the lens of raising up servant-hearted called workers who have seen that in action from called workers in counseling, advising, instructing, and on athletic court/field/pitch/track.</a:t>
            </a:r>
            <a:endParaRPr lang="en-US" dirty="0"/>
          </a:p>
        </p:txBody>
      </p:sp>
      <p:sp>
        <p:nvSpPr>
          <p:cNvPr id="4" name="Slide Number Placeholder 3"/>
          <p:cNvSpPr>
            <a:spLocks noGrp="1"/>
          </p:cNvSpPr>
          <p:nvPr>
            <p:ph type="sldNum" sz="quarter" idx="5"/>
          </p:nvPr>
        </p:nvSpPr>
        <p:spPr/>
        <p:txBody>
          <a:bodyPr/>
          <a:lstStyle/>
          <a:p>
            <a:fld id="{BD1E5354-F622-4B06-A207-FBE567B2440A}" type="slidenum">
              <a:rPr lang="en-US" smtClean="0"/>
              <a:t>2</a:t>
            </a:fld>
            <a:endParaRPr lang="en-US"/>
          </a:p>
        </p:txBody>
      </p:sp>
    </p:spTree>
    <p:extLst>
      <p:ext uri="{BB962C8B-B14F-4D97-AF65-F5344CB8AC3E}">
        <p14:creationId xmlns:p14="http://schemas.microsoft.com/office/powerpoint/2010/main" val="331116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graph of enrollment for MLC with projections into the future.</a:t>
            </a:r>
          </a:p>
          <a:p>
            <a:endParaRPr lang="en-US" dirty="0"/>
          </a:p>
          <a:p>
            <a:r>
              <a:rPr lang="en-US" dirty="0"/>
              <a:t>Model A:  Based on Reported College Aged Members</a:t>
            </a:r>
          </a:p>
          <a:p>
            <a:r>
              <a:rPr lang="en-US" dirty="0"/>
              <a:t>Model B:  Based on Reported Youth Confirmations</a:t>
            </a:r>
          </a:p>
          <a:p>
            <a:r>
              <a:rPr lang="en-US" dirty="0"/>
              <a:t>Model C:  Based on Births to WELS members</a:t>
            </a:r>
          </a:p>
          <a:p>
            <a:r>
              <a:rPr lang="en-US" dirty="0"/>
              <a:t>Model D:  Based on Births &amp; Spiritual Gains/Losses</a:t>
            </a:r>
          </a:p>
          <a:p>
            <a:endParaRPr lang="en-US" dirty="0"/>
          </a:p>
          <a:p>
            <a:r>
              <a:rPr lang="en-US" dirty="0"/>
              <a:t>There are multiple models that reasonably allow for a forecast of increased enrollment at MLC over the next six to seven years. </a:t>
            </a:r>
          </a:p>
          <a:p>
            <a:r>
              <a:rPr lang="en-US" dirty="0"/>
              <a:t>HOWEVER…</a:t>
            </a:r>
          </a:p>
          <a:p>
            <a:r>
              <a:rPr lang="en-US" dirty="0"/>
              <a:t>There is no reasonable model that avoids producing a forecast demonstrating a precipitous drop in the next decade, as the enrollment cliff works its way through our system. </a:t>
            </a:r>
          </a:p>
          <a:p>
            <a:endParaRPr lang="en-US" dirty="0"/>
          </a:p>
          <a:p>
            <a:r>
              <a:rPr lang="en-US" dirty="0"/>
              <a:t>These models are based off the assumption that the "status quo" (in WELS demographics, in recruitment for ministry, etc.) does not change. We are hoping some of our efforts with the Ministry Recruitment Counselors will help to offset these drops.  But even if the MRC’s are able to help increase the number from 4% of college students at MLC to 5%, that won’t fully offset the drops that we see. </a:t>
            </a:r>
          </a:p>
          <a:p>
            <a:endParaRPr lang="en-US" dirty="0"/>
          </a:p>
          <a:p>
            <a:r>
              <a:rPr lang="en-US" dirty="0"/>
              <a:t>These graphs show that if we do nothing, we will have major problems.  These are the impetus for why we are looking for solutions to the challenge.</a:t>
            </a:r>
          </a:p>
          <a:p>
            <a:endParaRPr lang="en-US" dirty="0"/>
          </a:p>
        </p:txBody>
      </p:sp>
      <p:sp>
        <p:nvSpPr>
          <p:cNvPr id="4" name="Slide Number Placeholder 3"/>
          <p:cNvSpPr>
            <a:spLocks noGrp="1"/>
          </p:cNvSpPr>
          <p:nvPr>
            <p:ph type="sldNum" sz="quarter" idx="5"/>
          </p:nvPr>
        </p:nvSpPr>
        <p:spPr/>
        <p:txBody>
          <a:bodyPr/>
          <a:lstStyle/>
          <a:p>
            <a:fld id="{BD1E5354-F622-4B06-A207-FBE567B2440A}" type="slidenum">
              <a:rPr lang="en-US" smtClean="0"/>
              <a:t>22</a:t>
            </a:fld>
            <a:endParaRPr lang="en-US"/>
          </a:p>
        </p:txBody>
      </p:sp>
    </p:spTree>
    <p:extLst>
      <p:ext uri="{BB962C8B-B14F-4D97-AF65-F5344CB8AC3E}">
        <p14:creationId xmlns:p14="http://schemas.microsoft.com/office/powerpoint/2010/main" val="4208610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the same thing happening at our Prep schools.</a:t>
            </a:r>
          </a:p>
          <a:p>
            <a:endParaRPr lang="en-US" dirty="0"/>
          </a:p>
          <a:p>
            <a:r>
              <a:rPr lang="en-US" dirty="0"/>
              <a:t>30% of MLC graduates are LPS Grads</a:t>
            </a:r>
          </a:p>
          <a:p>
            <a:r>
              <a:rPr lang="en-US" dirty="0"/>
              <a:t>40 % of WLS graduates are LPS Grads</a:t>
            </a:r>
          </a:p>
          <a:p>
            <a:endParaRPr lang="en-US" dirty="0"/>
          </a:p>
          <a:p>
            <a:r>
              <a:rPr lang="en-US" sz="1200" b="0" i="0" kern="1200" dirty="0">
                <a:solidFill>
                  <a:schemeClr val="tx1"/>
                </a:solidFill>
                <a:effectLst/>
                <a:latin typeface="+mn-lt"/>
                <a:ea typeface="+mn-ea"/>
                <a:cs typeface="+mn-cs"/>
              </a:rPr>
              <a:t>The need for pastors and teachers is GROWING.</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pool of future called workers is smaller now than it was, and it will get smaller.  And….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1E5354-F622-4B06-A207-FBE567B2440A}" type="slidenum">
              <a:rPr lang="en-US" smtClean="0"/>
              <a:t>23</a:t>
            </a:fld>
            <a:endParaRPr lang="en-US"/>
          </a:p>
        </p:txBody>
      </p:sp>
    </p:spTree>
    <p:extLst>
      <p:ext uri="{BB962C8B-B14F-4D97-AF65-F5344CB8AC3E}">
        <p14:creationId xmlns:p14="http://schemas.microsoft.com/office/powerpoint/2010/main" val="2778145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see the growth of our WELS schools over the past year years.  This was made a couple years ago.  I’ll note that this growth has slowed.  In business it’s called the “invisible hand,” which means eventually invisible market factors curb growth.  The fact that we have so many teacher vacancies is leading some schools to slow or even curb growth.  </a:t>
            </a:r>
          </a:p>
        </p:txBody>
      </p:sp>
      <p:sp>
        <p:nvSpPr>
          <p:cNvPr id="4" name="Slide Number Placeholder 3"/>
          <p:cNvSpPr>
            <a:spLocks noGrp="1"/>
          </p:cNvSpPr>
          <p:nvPr>
            <p:ph type="sldNum" sz="quarter" idx="5"/>
          </p:nvPr>
        </p:nvSpPr>
        <p:spPr/>
        <p:txBody>
          <a:bodyPr/>
          <a:lstStyle/>
          <a:p>
            <a:fld id="{652637CC-723D-485A-9B2A-B0F6985343E4}" type="slidenum">
              <a:rPr lang="en-US" smtClean="0"/>
              <a:t>24</a:t>
            </a:fld>
            <a:endParaRPr lang="en-US" dirty="0"/>
          </a:p>
        </p:txBody>
      </p:sp>
    </p:spTree>
    <p:extLst>
      <p:ext uri="{BB962C8B-B14F-4D97-AF65-F5344CB8AC3E}">
        <p14:creationId xmlns:p14="http://schemas.microsoft.com/office/powerpoint/2010/main" val="2886030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responsibility in Ministerial Education is not only to take care of the institutions we have established for our ministerial education today, but to look ahead and </a:t>
            </a:r>
            <a:r>
              <a:rPr lang="en-US"/>
              <a:t>strategically position </a:t>
            </a:r>
            <a:r>
              <a:rPr lang="en-US" dirty="0"/>
              <a:t>ourselves so that we can meet the challenges and opportunities of tomorrow.  As you have noticed, there are some challenges ahead for ministerial education.  But in these challenges, we also find opportunities.</a:t>
            </a:r>
          </a:p>
        </p:txBody>
      </p:sp>
      <p:sp>
        <p:nvSpPr>
          <p:cNvPr id="4" name="Slide Number Placeholder 3"/>
          <p:cNvSpPr>
            <a:spLocks noGrp="1"/>
          </p:cNvSpPr>
          <p:nvPr>
            <p:ph type="sldNum" sz="quarter" idx="5"/>
          </p:nvPr>
        </p:nvSpPr>
        <p:spPr/>
        <p:txBody>
          <a:bodyPr/>
          <a:lstStyle/>
          <a:p>
            <a:fld id="{BD1E5354-F622-4B06-A207-FBE567B2440A}" type="slidenum">
              <a:rPr lang="en-US" smtClean="0"/>
              <a:t>25</a:t>
            </a:fld>
            <a:endParaRPr lang="en-US"/>
          </a:p>
        </p:txBody>
      </p:sp>
    </p:spTree>
    <p:extLst>
      <p:ext uri="{BB962C8B-B14F-4D97-AF65-F5344CB8AC3E}">
        <p14:creationId xmlns:p14="http://schemas.microsoft.com/office/powerpoint/2010/main" val="3697898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WELS Long-Range Strategic Plan, “Christ Through Us”, was approved last year at the Synod Convention.  The Priority section “Calling” affects Ministerial Education.   </a:t>
            </a:r>
          </a:p>
        </p:txBody>
      </p:sp>
      <p:sp>
        <p:nvSpPr>
          <p:cNvPr id="4" name="Slide Number Placeholder 3"/>
          <p:cNvSpPr>
            <a:spLocks noGrp="1"/>
          </p:cNvSpPr>
          <p:nvPr>
            <p:ph type="sldNum" sz="quarter" idx="5"/>
          </p:nvPr>
        </p:nvSpPr>
        <p:spPr/>
        <p:txBody>
          <a:bodyPr/>
          <a:lstStyle/>
          <a:p>
            <a:fld id="{BD1E5354-F622-4B06-A207-FBE567B2440A}" type="slidenum">
              <a:rPr lang="en-US" smtClean="0"/>
              <a:t>26</a:t>
            </a:fld>
            <a:endParaRPr lang="en-US"/>
          </a:p>
        </p:txBody>
      </p:sp>
    </p:spTree>
    <p:extLst>
      <p:ext uri="{BB962C8B-B14F-4D97-AF65-F5344CB8AC3E}">
        <p14:creationId xmlns:p14="http://schemas.microsoft.com/office/powerpoint/2010/main" val="2859279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8B0E04"/>
                </a:solidFill>
              </a:rPr>
              <a:t>Goal 16 is Expanded Ministry Pathways.  The Synod in convention asked us to be aggressive in finding expanded pathways through which people in our church body can enter into ministry. </a:t>
            </a:r>
          </a:p>
          <a:p>
            <a:endParaRPr lang="en-US" sz="1200" dirty="0">
              <a:solidFill>
                <a:srgbClr val="8B0E04"/>
              </a:solidFill>
            </a:endParaRPr>
          </a:p>
          <a:p>
            <a:r>
              <a:rPr lang="en-US" sz="1200" dirty="0">
                <a:solidFill>
                  <a:srgbClr val="8B0E04"/>
                </a:solidFill>
              </a:rPr>
              <a:t>APPLE – Alternative Pathway to Professional Licensure Eligibility – Designed for someone with a 2 or 4 year degree but it isn’t a teaching degree. It offers and Elementary Education degree for non-traditional students. </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APPLE builds on prior academic and professional experience, allows flexible pacing through course content, and mirrors MLC’s on-campus program with slight credit modifications.</a:t>
            </a:r>
            <a:endParaRPr lang="en-US" sz="1200" dirty="0">
              <a:solidFill>
                <a:srgbClr val="8B0E04"/>
              </a:solidFill>
            </a:endParaRPr>
          </a:p>
          <a:p>
            <a:endParaRPr lang="en-US" sz="1200" dirty="0">
              <a:solidFill>
                <a:srgbClr val="8B0E04"/>
              </a:solidFill>
            </a:endParaRPr>
          </a:p>
          <a:p>
            <a:r>
              <a:rPr lang="en-US" sz="1200" dirty="0">
                <a:solidFill>
                  <a:srgbClr val="8B0E04"/>
                </a:solidFill>
              </a:rPr>
              <a:t>Ministry Certification – Both Teacher and Staff Ministry. Teacher certification is for those who already possess a teaching degree or license.  Staff Ministry certification is for those who hold a bachelor’s degree.  Ministry Certification is the responsibility of the WELS Conference of Presidents who ensure that ministers of the gospel are properly prepared to carry out the ministry work entrusted to them.</a:t>
            </a:r>
          </a:p>
          <a:p>
            <a:endParaRPr lang="en-US" sz="1200" dirty="0">
              <a:solidFill>
                <a:srgbClr val="8B0E04"/>
              </a:solidFill>
            </a:endParaRPr>
          </a:p>
          <a:p>
            <a:r>
              <a:rPr lang="en-US" sz="1200" dirty="0">
                <a:solidFill>
                  <a:srgbClr val="8B0E04"/>
                </a:solidFill>
              </a:rPr>
              <a:t>Encourage congregations with multiple pastors to consider a Staff Minister instead (Evangelism, Worship, Discipleship, Youth and Family, Counseling, Business, etc.)  A congregation with multiple pastors likely does not need preaching help but can use ministry help.  This is where staff ministers come in.  4-year degree instead of an 8-year master’s degree.  </a:t>
            </a:r>
          </a:p>
          <a:p>
            <a:endParaRPr lang="en-US" sz="1200" dirty="0">
              <a:solidFill>
                <a:srgbClr val="8B0E04"/>
              </a:solidFill>
            </a:endParaRPr>
          </a:p>
          <a:p>
            <a:r>
              <a:rPr lang="en-US" sz="1200" dirty="0">
                <a:solidFill>
                  <a:srgbClr val="8B0E04"/>
                </a:solidFill>
              </a:rPr>
              <a:t>Congregational Assistant Program – This program is run through MLC and offers training for lay people to assist in ministry.  This program is currently being evaluated, but the materials are still available.  Especially in this time where we have a shortage of pastors, this gives Lay people a chance to participate more in ministry.  What an opportunity for us to help lay people serve more in ministry in our congregations.</a:t>
            </a:r>
          </a:p>
          <a:p>
            <a:endParaRPr lang="en-US" dirty="0"/>
          </a:p>
        </p:txBody>
      </p:sp>
      <p:sp>
        <p:nvSpPr>
          <p:cNvPr id="4" name="Slide Number Placeholder 3"/>
          <p:cNvSpPr>
            <a:spLocks noGrp="1"/>
          </p:cNvSpPr>
          <p:nvPr>
            <p:ph type="sldNum" sz="quarter" idx="5"/>
          </p:nvPr>
        </p:nvSpPr>
        <p:spPr/>
        <p:txBody>
          <a:bodyPr/>
          <a:lstStyle/>
          <a:p>
            <a:fld id="{BD1E5354-F622-4B06-A207-FBE567B2440A}" type="slidenum">
              <a:rPr lang="en-US" smtClean="0"/>
              <a:t>27</a:t>
            </a:fld>
            <a:endParaRPr lang="en-US"/>
          </a:p>
        </p:txBody>
      </p:sp>
    </p:spTree>
    <p:extLst>
      <p:ext uri="{BB962C8B-B14F-4D97-AF65-F5344CB8AC3E}">
        <p14:creationId xmlns:p14="http://schemas.microsoft.com/office/powerpoint/2010/main" val="2267103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group was formed in the summer of 2025 and was appointed by President Schroeder and has been especially focused on helping to solve the teacher vacancy challenge.</a:t>
            </a:r>
          </a:p>
          <a:p>
            <a:endParaRPr lang="en-US" dirty="0"/>
          </a:p>
          <a:p>
            <a:r>
              <a:rPr lang="en-US" dirty="0"/>
              <a:t>The gap between supply and demand for teachers will widen increasingly for the foreseeable future.  The demand for teachers greatly outpacing current ministry training pathways is a challenge.  But it does give us the opportunity to look at what we are doing and evaluate what we might be able to do differently and/or better.  </a:t>
            </a:r>
          </a:p>
          <a:p>
            <a:endParaRPr lang="en-US" dirty="0"/>
          </a:p>
          <a:p>
            <a:r>
              <a:rPr lang="en-US" dirty="0"/>
              <a:t>The church has 5 entities addressing the challenge teacher vacancies:  Synodical Council, Conference of Presidents, Board for Ministerial Education (along with MLC), Commission on Lutheran Schools, 400+ individual ministries.</a:t>
            </a:r>
          </a:p>
          <a:p>
            <a:endParaRPr lang="en-US" dirty="0"/>
          </a:p>
          <a:p>
            <a:r>
              <a:rPr lang="en-US" dirty="0"/>
              <a:t>A Think Tank Task Force exists to pull all these entities together to properly address this challenge.</a:t>
            </a:r>
          </a:p>
          <a:p>
            <a:r>
              <a:rPr lang="en-US" dirty="0"/>
              <a:t> </a:t>
            </a:r>
          </a:p>
        </p:txBody>
      </p:sp>
      <p:sp>
        <p:nvSpPr>
          <p:cNvPr id="4" name="Slide Number Placeholder 3"/>
          <p:cNvSpPr>
            <a:spLocks noGrp="1"/>
          </p:cNvSpPr>
          <p:nvPr>
            <p:ph type="sldNum" sz="quarter" idx="5"/>
          </p:nvPr>
        </p:nvSpPr>
        <p:spPr/>
        <p:txBody>
          <a:bodyPr/>
          <a:lstStyle/>
          <a:p>
            <a:fld id="{BD1E5354-F622-4B06-A207-FBE567B2440A}" type="slidenum">
              <a:rPr lang="en-US" smtClean="0"/>
              <a:t>28</a:t>
            </a:fld>
            <a:endParaRPr lang="en-US"/>
          </a:p>
        </p:txBody>
      </p:sp>
    </p:spTree>
    <p:extLst>
      <p:ext uri="{BB962C8B-B14F-4D97-AF65-F5344CB8AC3E}">
        <p14:creationId xmlns:p14="http://schemas.microsoft.com/office/powerpoint/2010/main" val="726421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solution that has been offered.  It is by no means a silver bullet to solve this issue completely.  But it might be able to help.</a:t>
            </a:r>
          </a:p>
          <a:p>
            <a:endParaRPr lang="en-US" dirty="0"/>
          </a:p>
          <a:p>
            <a:r>
              <a:rPr lang="en-US" dirty="0"/>
              <a:t>Each year, we need approximately 200 teachers to replace the teachers we lose each year through retirements and resignations.  We have had @ 100 graduates from MLC the last number of years (only 84 this year) assigned into ministry.  We have already been finding ½ of our new teachers outside of MLC.  We don’t know where these discussions will go.  At this point, we are only sitting down to talk to see what could be.  We feel that it is in our synod’s best interest to research every possible solution.</a:t>
            </a:r>
          </a:p>
        </p:txBody>
      </p:sp>
      <p:sp>
        <p:nvSpPr>
          <p:cNvPr id="4" name="Slide Number Placeholder 3"/>
          <p:cNvSpPr>
            <a:spLocks noGrp="1"/>
          </p:cNvSpPr>
          <p:nvPr>
            <p:ph type="sldNum" sz="quarter" idx="5"/>
          </p:nvPr>
        </p:nvSpPr>
        <p:spPr/>
        <p:txBody>
          <a:bodyPr/>
          <a:lstStyle/>
          <a:p>
            <a:fld id="{BD1E5354-F622-4B06-A207-FBE567B2440A}" type="slidenum">
              <a:rPr lang="en-US" smtClean="0"/>
              <a:t>29</a:t>
            </a:fld>
            <a:endParaRPr lang="en-US"/>
          </a:p>
        </p:txBody>
      </p:sp>
    </p:spTree>
    <p:extLst>
      <p:ext uri="{BB962C8B-B14F-4D97-AF65-F5344CB8AC3E}">
        <p14:creationId xmlns:p14="http://schemas.microsoft.com/office/powerpoint/2010/main" val="1576903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WELS member whose church had been calling for a pastor for a long time thought to himself, “We have to do something about this!”  The Ministry Recruitment Counselor program is the result of this.  This generous donor offered to fund 5 ministry recruitment counselors for 4 years to see what we might be able to do to solve this vacancy issue.  </a:t>
            </a:r>
          </a:p>
          <a:p>
            <a:endParaRPr lang="en-US" dirty="0"/>
          </a:p>
          <a:p>
            <a:r>
              <a:rPr lang="en-US" dirty="0"/>
              <a:t>Since we have started this, we have come to realize who woefully short we have fallen in talking about ministry from a synodical level.  We have left recruiting for ministry to our 4 min ed schools.  They do a great job.  But we haven’t done much from a synodical level of talking about ministry and the joys of being a minister of the gospel and encouraged people to think about ministry.</a:t>
            </a:r>
          </a:p>
          <a:p>
            <a:endParaRPr lang="en-US" dirty="0"/>
          </a:p>
          <a:p>
            <a:r>
              <a:rPr lang="en-US" dirty="0"/>
              <a:t>Each one of us plays an important role in recruiting and training young people for ministry.  Data shows that parents have the biggest influence on the path young people take in their vocations.  Parents, have you taken the time to encourage your children to consider ministry for their life’s vocation?  Church members, you also can have a big impact on our young people. Have you encouraged a young person by speaking with them about the gifts they have for ministry?  Pastors and teacher—you recruit for ministry (or against ministry) by the way that you go about your ministry.  What a privilege to hold the hand of the aged Christian and escort them into heaven as you keep their eyes focused on Christ!  How moving to see the tears swell up in the eye of the prospect who for the very first time by the work of the Holy Spirit starts to understand grace!  How awesome to be the one God used to pour water over the head of that little child and know that through that the Holy Spirit is powerfully working faith in that child!  We recruit for ministry when we live in the joy of being able to serve God’s people!   We are working to develop a culture of ministry in our church body where parents, grandparents, pastors, teachers and congregation members alike are encouraging our young people to consider ministry.  Your encouragement can have a huge influence on our young people and can lead more of them into the public ministry!</a:t>
            </a:r>
          </a:p>
          <a:p>
            <a:endParaRPr lang="en-US" dirty="0"/>
          </a:p>
          <a:p>
            <a:r>
              <a:rPr lang="en-US" dirty="0"/>
              <a:t>“Encourage the encouragers, Influence the influencers, Recruit the Recruiters”</a:t>
            </a:r>
          </a:p>
          <a:p>
            <a:r>
              <a:rPr lang="en-US" dirty="0"/>
              <a:t>New Website Resource:  www.considerministry.com</a:t>
            </a:r>
          </a:p>
          <a:p>
            <a:endParaRPr lang="en-US" dirty="0"/>
          </a:p>
          <a:p>
            <a:r>
              <a:rPr lang="en-US" dirty="0"/>
              <a:t>If there is a Ministry Recruitment Counselor present to share information, this is the time to introduce him/her.  </a:t>
            </a:r>
          </a:p>
          <a:p>
            <a:endParaRPr lang="en-US" dirty="0"/>
          </a:p>
          <a:p>
            <a:r>
              <a:rPr lang="en-US" dirty="0"/>
              <a:t>If there is not, you can move forward to the final 2 slides.</a:t>
            </a:r>
          </a:p>
        </p:txBody>
      </p:sp>
      <p:sp>
        <p:nvSpPr>
          <p:cNvPr id="4" name="Slide Number Placeholder 3"/>
          <p:cNvSpPr>
            <a:spLocks noGrp="1"/>
          </p:cNvSpPr>
          <p:nvPr>
            <p:ph type="sldNum" sz="quarter" idx="5"/>
          </p:nvPr>
        </p:nvSpPr>
        <p:spPr/>
        <p:txBody>
          <a:bodyPr/>
          <a:lstStyle/>
          <a:p>
            <a:fld id="{BD1E5354-F622-4B06-A207-FBE567B2440A}" type="slidenum">
              <a:rPr lang="en-US" smtClean="0"/>
              <a:t>30</a:t>
            </a:fld>
            <a:endParaRPr lang="en-US"/>
          </a:p>
        </p:txBody>
      </p:sp>
    </p:spTree>
    <p:extLst>
      <p:ext uri="{BB962C8B-B14F-4D97-AF65-F5344CB8AC3E}">
        <p14:creationId xmlns:p14="http://schemas.microsoft.com/office/powerpoint/2010/main" val="295708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quick statistics and information about each of our schools. (You can go through these pretty quickly.  Each school can spend a little more time on their school) 25% of the students at MLC are graduates of Luther Prep.  40% of the students at Wisconsin Lutheran Seminary are graduates of Luther Prep.  1 in three pastors and 1 in 4 teachers in our church body graduated from LPS.</a:t>
            </a:r>
          </a:p>
        </p:txBody>
      </p:sp>
      <p:sp>
        <p:nvSpPr>
          <p:cNvPr id="4" name="Slide Number Placeholder 3"/>
          <p:cNvSpPr>
            <a:spLocks noGrp="1"/>
          </p:cNvSpPr>
          <p:nvPr>
            <p:ph type="sldNum" sz="quarter" idx="5"/>
          </p:nvPr>
        </p:nvSpPr>
        <p:spPr/>
        <p:txBody>
          <a:bodyPr/>
          <a:lstStyle/>
          <a:p>
            <a:fld id="{BD1E5354-F622-4B06-A207-FBE567B2440A}" type="slidenum">
              <a:rPr lang="en-US" smtClean="0"/>
              <a:t>3</a:t>
            </a:fld>
            <a:endParaRPr lang="en-US"/>
          </a:p>
        </p:txBody>
      </p:sp>
    </p:spTree>
    <p:extLst>
      <p:ext uri="{BB962C8B-B14F-4D97-AF65-F5344CB8AC3E}">
        <p14:creationId xmlns:p14="http://schemas.microsoft.com/office/powerpoint/2010/main" val="148783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project at Luther Prep is their Magnify campaign, raising money for a new auditorium.  </a:t>
            </a:r>
          </a:p>
          <a:p>
            <a:endParaRPr lang="en-US" dirty="0"/>
          </a:p>
          <a:p>
            <a:r>
              <a:rPr lang="en-US" dirty="0"/>
              <a:t>Replaces the current auditorium built in 1912 as gymnasium</a:t>
            </a:r>
          </a:p>
          <a:p>
            <a:r>
              <a:rPr lang="en-US" dirty="0"/>
              <a:t>The current auditorium will revert to a gymnasium</a:t>
            </a:r>
          </a:p>
          <a:p>
            <a:r>
              <a:rPr lang="en-US" dirty="0"/>
              <a:t>This will give rehearsal space to the expansive band and choir program, seat over 700 for performances, and provide updated and adequate bathroom facilities</a:t>
            </a:r>
          </a:p>
          <a:p>
            <a:endParaRPr lang="en-US" dirty="0"/>
          </a:p>
          <a:p>
            <a:r>
              <a:rPr lang="en-US" dirty="0">
                <a:solidFill>
                  <a:srgbClr val="8B0E04"/>
                </a:solidFill>
              </a:rPr>
              <a:t>Total cost is estimated at $16 million</a:t>
            </a:r>
          </a:p>
          <a:p>
            <a:pPr lvl="1"/>
            <a:r>
              <a:rPr lang="en-US" dirty="0">
                <a:solidFill>
                  <a:srgbClr val="8B0E04"/>
                </a:solidFill>
              </a:rPr>
              <a:t>$11.2 million (70%) is needed to begin construction</a:t>
            </a:r>
          </a:p>
          <a:p>
            <a:pPr lvl="1"/>
            <a:r>
              <a:rPr lang="en-US" dirty="0">
                <a:solidFill>
                  <a:srgbClr val="8B0E04"/>
                </a:solidFill>
              </a:rPr>
              <a:t>$9.1 million has been received to date</a:t>
            </a:r>
          </a:p>
          <a:p>
            <a:r>
              <a:rPr lang="en-US" dirty="0">
                <a:solidFill>
                  <a:srgbClr val="8B0E04"/>
                </a:solidFill>
              </a:rPr>
              <a:t>You will find more information and how to participate in the project at lps.wels.net/magnify</a:t>
            </a:r>
          </a:p>
          <a:p>
            <a:endParaRPr lang="en-US" dirty="0"/>
          </a:p>
          <a:p>
            <a:endParaRPr lang="en-US" dirty="0"/>
          </a:p>
        </p:txBody>
      </p:sp>
      <p:sp>
        <p:nvSpPr>
          <p:cNvPr id="4" name="Slide Number Placeholder 3"/>
          <p:cNvSpPr>
            <a:spLocks noGrp="1"/>
          </p:cNvSpPr>
          <p:nvPr>
            <p:ph type="sldNum" sz="quarter" idx="5"/>
          </p:nvPr>
        </p:nvSpPr>
        <p:spPr/>
        <p:txBody>
          <a:bodyPr/>
          <a:lstStyle/>
          <a:p>
            <a:fld id="{BD1E5354-F622-4B06-A207-FBE567B2440A}" type="slidenum">
              <a:rPr lang="en-US" smtClean="0"/>
              <a:t>4</a:t>
            </a:fld>
            <a:endParaRPr lang="en-US"/>
          </a:p>
        </p:txBody>
      </p:sp>
    </p:spTree>
    <p:extLst>
      <p:ext uri="{BB962C8B-B14F-4D97-AF65-F5344CB8AC3E}">
        <p14:creationId xmlns:p14="http://schemas.microsoft.com/office/powerpoint/2010/main" val="126780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MLS will be offering a second dual credit course with MLC - Intro to Fine Arts Course. It is a course that fits well within our mission to train future servants/musicians for the church whether in public ministry or as well-trained musicians for congregations. MLS now has 7 courses in which students can achieve college credit. </a:t>
            </a:r>
          </a:p>
        </p:txBody>
      </p:sp>
      <p:sp>
        <p:nvSpPr>
          <p:cNvPr id="4" name="Slide Number Placeholder 3"/>
          <p:cNvSpPr>
            <a:spLocks noGrp="1"/>
          </p:cNvSpPr>
          <p:nvPr>
            <p:ph type="sldNum" sz="quarter" idx="5"/>
          </p:nvPr>
        </p:nvSpPr>
        <p:spPr/>
        <p:txBody>
          <a:bodyPr/>
          <a:lstStyle/>
          <a:p>
            <a:fld id="{BD1E5354-F622-4B06-A207-FBE567B2440A}" type="slidenum">
              <a:rPr lang="en-US" smtClean="0"/>
              <a:t>6</a:t>
            </a:fld>
            <a:endParaRPr lang="en-US"/>
          </a:p>
        </p:txBody>
      </p:sp>
    </p:spTree>
    <p:extLst>
      <p:ext uri="{BB962C8B-B14F-4D97-AF65-F5344CB8AC3E}">
        <p14:creationId xmlns:p14="http://schemas.microsoft.com/office/powerpoint/2010/main" val="359881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MLS has been given permission to move forward with Phase 1 of their Master Site Plan entitled "Throughout All Generations". The first phase will include a much needed renovation of the MLS Commons (the main social hub for all students and guests), the Administration Office (last renovated in 1985), and the </a:t>
            </a:r>
            <a:r>
              <a:rPr lang="en-US" dirty="0" err="1"/>
              <a:t>Sunkens</a:t>
            </a:r>
            <a:r>
              <a:rPr lang="en-US" dirty="0"/>
              <a:t> Gardens. MLS is doing a readiness assessment with plans to hire an architect and builder for the project with a hope to begin work next summer. Estimated costs are about $2.5 million, but we are very excited to announce that a generous donor has provided a lead matching gift of $1.25 million  - meaning every dollar up to $1.25 million will be matched provided that it is given before the end of October. </a:t>
            </a:r>
          </a:p>
        </p:txBody>
      </p:sp>
      <p:sp>
        <p:nvSpPr>
          <p:cNvPr id="4" name="Slide Number Placeholder 3"/>
          <p:cNvSpPr>
            <a:spLocks noGrp="1"/>
          </p:cNvSpPr>
          <p:nvPr>
            <p:ph type="sldNum" sz="quarter" idx="5"/>
          </p:nvPr>
        </p:nvSpPr>
        <p:spPr/>
        <p:txBody>
          <a:bodyPr/>
          <a:lstStyle/>
          <a:p>
            <a:fld id="{BD1E5354-F622-4B06-A207-FBE567B2440A}" type="slidenum">
              <a:rPr lang="en-US" smtClean="0"/>
              <a:t>7</a:t>
            </a:fld>
            <a:endParaRPr lang="en-US"/>
          </a:p>
        </p:txBody>
      </p:sp>
    </p:spTree>
    <p:extLst>
      <p:ext uri="{BB962C8B-B14F-4D97-AF65-F5344CB8AC3E}">
        <p14:creationId xmlns:p14="http://schemas.microsoft.com/office/powerpoint/2010/main" val="1590960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MLC offers three different tracks of study to prepare men and women to meet the public ministry needs of WELS:  the pre-seminary track for men to prepare them for entrance to Wisconsin Lutheran Seminary, the teacher track for men and women to prepare them to serve in Early Childhood Centers, Lutheran Elementary Schools and Lutheran High Schools, and the staff ministry track to prepare men and women for various ministry roles within congregations.  </a:t>
            </a:r>
          </a:p>
          <a:p>
            <a:endParaRPr lang="en-US" dirty="0"/>
          </a:p>
          <a:p>
            <a:r>
              <a:rPr lang="en-US" dirty="0"/>
              <a:t>MLC offers various continuing education and graduate studies programs to help current called workers with continuing education.  MLC offers Ministry Certification classes for those WELS members who already hold teaching degrees and/or licenses from other institutions who wish to be certified to teach in WELS schools.  </a:t>
            </a:r>
          </a:p>
          <a:p>
            <a:endParaRPr lang="en-US" dirty="0"/>
          </a:p>
          <a:p>
            <a:r>
              <a:rPr lang="en-US" dirty="0"/>
              <a:t>Because many schools have extended part-time jobs and provisional calls to those who have not received formal training as Christian educators, MLC has developed the Alternative Pathway to Professional Licensure Eligibility (APPLE) to support this growing family of educators. APPLE is designed for returning, adult learners who have completed a two- or four-year degree at another institution but do not yet have an education degree. </a:t>
            </a:r>
          </a:p>
          <a:p>
            <a:endParaRPr lang="en-US" dirty="0"/>
          </a:p>
          <a:p>
            <a:r>
              <a:rPr lang="en-US" dirty="0"/>
              <a:t>Vice President of Academics/Provost Dr. Jeff Wiechman is working with different schools to launch more dual-credit HS/college courses. </a:t>
            </a:r>
          </a:p>
          <a:p>
            <a:endParaRPr lang="en-US" dirty="0"/>
          </a:p>
          <a:p>
            <a:r>
              <a:rPr lang="en-US" dirty="0"/>
              <a:t>At MLC:  80 Teacher candidates and 3 staff ministry candidates were presented for calls.  All but 1 were assigned.  17 were reassigned to their present field of labor.  110 teacher vacancies remain after the assignments were made.</a:t>
            </a:r>
          </a:p>
        </p:txBody>
      </p:sp>
      <p:sp>
        <p:nvSpPr>
          <p:cNvPr id="4" name="Slide Number Placeholder 3"/>
          <p:cNvSpPr>
            <a:spLocks noGrp="1"/>
          </p:cNvSpPr>
          <p:nvPr>
            <p:ph type="sldNum" sz="quarter" idx="5"/>
          </p:nvPr>
        </p:nvSpPr>
        <p:spPr/>
        <p:txBody>
          <a:bodyPr/>
          <a:lstStyle/>
          <a:p>
            <a:fld id="{BD1E5354-F622-4B06-A207-FBE567B2440A}" type="slidenum">
              <a:rPr lang="en-US" smtClean="0"/>
              <a:t>9</a:t>
            </a:fld>
            <a:endParaRPr lang="en-US"/>
          </a:p>
        </p:txBody>
      </p:sp>
    </p:spTree>
    <p:extLst>
      <p:ext uri="{BB962C8B-B14F-4D97-AF65-F5344CB8AC3E}">
        <p14:creationId xmlns:p14="http://schemas.microsoft.com/office/powerpoint/2010/main" val="3013218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MLC had a group of consultants from the Association of Governing Boards assess MLC and offer recommendations in 2024.  They had 3 recommendations:</a:t>
            </a:r>
          </a:p>
          <a:p>
            <a:r>
              <a:rPr lang="en-US" dirty="0"/>
              <a:t>	Priority 1:  Improve Fiscal Sustainability and operational efficiency</a:t>
            </a:r>
          </a:p>
          <a:p>
            <a:r>
              <a:rPr lang="en-US" dirty="0"/>
              <a:t>	Priority 2:  Expand Educational Opportunities and Accessibility</a:t>
            </a:r>
          </a:p>
          <a:p>
            <a:r>
              <a:rPr lang="en-US" dirty="0"/>
              <a:t>	Priority 3:  Enhance Brand Identity and Outreach</a:t>
            </a:r>
          </a:p>
          <a:p>
            <a:endParaRPr lang="en-US" dirty="0"/>
          </a:p>
          <a:p>
            <a:r>
              <a:rPr lang="en-US" dirty="0"/>
              <a:t>The Project Sunrise reorganization came out of Priority Recommendation 1.  They are moving from 5 VP’s to 10 rooms to flatten out the decision making.  This will hope to make decision making more efficient as there are less levels of approval.  </a:t>
            </a:r>
          </a:p>
          <a:p>
            <a:pPr marL="171450" indent="-171450">
              <a:buFont typeface="Arial" panose="020B0604020202020204" pitchFamily="34" charset="0"/>
              <a:buChar char="•"/>
            </a:pPr>
            <a:r>
              <a:rPr lang="en-US" dirty="0"/>
              <a:t>They have added a Marketing and Communications person – Greta Fennell. Established an MLC Procurement Office</a:t>
            </a:r>
          </a:p>
          <a:p>
            <a:pPr marL="171450" indent="-171450">
              <a:buFont typeface="Arial" panose="020B0604020202020204" pitchFamily="34" charset="0"/>
              <a:buChar char="•"/>
            </a:pPr>
            <a:r>
              <a:rPr lang="en-US" dirty="0"/>
              <a:t>Centralizing of purchasing all across campus. President’s monthly sync meetings with room leaders to stay focused on priorities/goals and regularly monitor budget performance in each area</a:t>
            </a:r>
          </a:p>
          <a:p>
            <a:pPr marL="171450" indent="-171450">
              <a:buFont typeface="Arial" panose="020B0604020202020204" pitchFamily="34" charset="0"/>
              <a:buChar char="•"/>
            </a:pPr>
            <a:r>
              <a:rPr lang="en-US" dirty="0"/>
              <a:t>New budgeting process to help room leaders/budget owners to grow in what it means to plan/forecast well (FP&amp;A assistance from Financial Services)</a:t>
            </a:r>
          </a:p>
          <a:p>
            <a:pPr marL="171450" indent="-171450">
              <a:buFont typeface="Arial" panose="020B0604020202020204" pitchFamily="34" charset="0"/>
              <a:buChar char="•"/>
            </a:pPr>
            <a:r>
              <a:rPr lang="en-US" dirty="0"/>
              <a:t>Balanced budget being readied to present to the SC for FY28 &amp; FY29</a:t>
            </a:r>
          </a:p>
          <a:p>
            <a:pPr marL="171450" indent="-171450">
              <a:buFont typeface="Arial" panose="020B0604020202020204" pitchFamily="34" charset="0"/>
              <a:buChar char="•"/>
            </a:pPr>
            <a:r>
              <a:rPr lang="en-US" dirty="0"/>
              <a:t>Long term goal next biennia: wean ourselves from using investment income to balance budget (invested instead in campus improvement/capital projects)</a:t>
            </a:r>
          </a:p>
          <a:p>
            <a:endParaRPr lang="en-US" dirty="0"/>
          </a:p>
          <a:p>
            <a:endParaRPr lang="en-US" dirty="0"/>
          </a:p>
        </p:txBody>
      </p:sp>
      <p:sp>
        <p:nvSpPr>
          <p:cNvPr id="4" name="Slide Number Placeholder 3"/>
          <p:cNvSpPr>
            <a:spLocks noGrp="1"/>
          </p:cNvSpPr>
          <p:nvPr>
            <p:ph type="sldNum" sz="quarter" idx="5"/>
          </p:nvPr>
        </p:nvSpPr>
        <p:spPr/>
        <p:txBody>
          <a:bodyPr/>
          <a:lstStyle/>
          <a:p>
            <a:fld id="{BD1E5354-F622-4B06-A207-FBE567B2440A}" type="slidenum">
              <a:rPr lang="en-US" smtClean="0"/>
              <a:t>10</a:t>
            </a:fld>
            <a:endParaRPr lang="en-US"/>
          </a:p>
        </p:txBody>
      </p:sp>
    </p:spTree>
    <p:extLst>
      <p:ext uri="{BB962C8B-B14F-4D97-AF65-F5344CB8AC3E}">
        <p14:creationId xmlns:p14="http://schemas.microsoft.com/office/powerpoint/2010/main" val="70333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40 pastors officially pursuing a master’s in sacred theology degree through the seminary’s continuing education program.</a:t>
            </a:r>
          </a:p>
          <a:p>
            <a:endParaRPr lang="en-US" dirty="0"/>
          </a:p>
          <a:p>
            <a:r>
              <a:rPr lang="en-US" dirty="0"/>
              <a:t>The Pastoral Studies Institute of Wisconsin Lutheran Seminary guides the preparation of men who would like to serve only their own people groups as evangelists or pastors. </a:t>
            </a:r>
          </a:p>
          <a:p>
            <a:r>
              <a:rPr lang="en-US" dirty="0"/>
              <a:t>There are 41 students in North America being trained for service as pastors via the Pastoral Studies Institute program. The students come from 13 different people groups in 33 different locations.</a:t>
            </a:r>
          </a:p>
          <a:p>
            <a:endParaRPr lang="en-US" dirty="0"/>
          </a:p>
          <a:p>
            <a:r>
              <a:rPr lang="en-US" dirty="0"/>
              <a:t>Grow in Grace, the institute for pastoral growth at WLS, offers opportunities for the theological and professional growth of called workers already serving in our fellowship. </a:t>
            </a:r>
          </a:p>
          <a:p>
            <a:endParaRPr lang="en-US" dirty="0"/>
          </a:p>
          <a:p>
            <a:r>
              <a:rPr lang="en-US" dirty="0"/>
              <a:t>At WLS, 46 men were presented for Assignment.  With 1 man from 2024 being reassigned to another field of labor, 3 men being reassigned to their present fields of labor for another year and 3 PSI students, 52 were assigned.  128 vacancies remain after all the assignments were made.</a:t>
            </a:r>
          </a:p>
        </p:txBody>
      </p:sp>
      <p:sp>
        <p:nvSpPr>
          <p:cNvPr id="4" name="Slide Number Placeholder 3"/>
          <p:cNvSpPr>
            <a:spLocks noGrp="1"/>
          </p:cNvSpPr>
          <p:nvPr>
            <p:ph type="sldNum" sz="quarter" idx="5"/>
          </p:nvPr>
        </p:nvSpPr>
        <p:spPr/>
        <p:txBody>
          <a:bodyPr/>
          <a:lstStyle/>
          <a:p>
            <a:fld id="{BD1E5354-F622-4B06-A207-FBE567B2440A}" type="slidenum">
              <a:rPr lang="en-US" smtClean="0"/>
              <a:t>11</a:t>
            </a:fld>
            <a:endParaRPr lang="en-US"/>
          </a:p>
        </p:txBody>
      </p:sp>
    </p:spTree>
    <p:extLst>
      <p:ext uri="{BB962C8B-B14F-4D97-AF65-F5344CB8AC3E}">
        <p14:creationId xmlns:p14="http://schemas.microsoft.com/office/powerpoint/2010/main" val="313519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22B-4080-E59A-D8CC-AC4D52AAF1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50A7DC-4848-A1AA-EBD0-F40AC3F97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1D367F-2E1F-5C50-257C-E52FE2914365}"/>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5" name="Footer Placeholder 4">
            <a:extLst>
              <a:ext uri="{FF2B5EF4-FFF2-40B4-BE49-F238E27FC236}">
                <a16:creationId xmlns:a16="http://schemas.microsoft.com/office/drawing/2014/main" id="{2A4DE56E-A10E-EAE5-7939-37D5B6805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C2A07-4A4C-C82C-EDBB-3B48FF9B7A31}"/>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48047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924C-762B-20E8-A6FC-8D36DC131D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5CB288-C1DE-A1A5-EACD-4AB56E9C87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F4D5D-53E8-807D-16B5-F26CD3391F70}"/>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5" name="Footer Placeholder 4">
            <a:extLst>
              <a:ext uri="{FF2B5EF4-FFF2-40B4-BE49-F238E27FC236}">
                <a16:creationId xmlns:a16="http://schemas.microsoft.com/office/drawing/2014/main" id="{73FC07FC-6E2E-82D8-18CC-5D7A48D8C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30200-DA69-DC04-0826-42B5659FEBDE}"/>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165341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FDE39B-37FE-B717-9991-B6F46F4BC8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9659C-FF45-8BC7-CAE7-31BA372876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541F7-6EB1-3E94-5C80-B3A897ABEC46}"/>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5" name="Footer Placeholder 4">
            <a:extLst>
              <a:ext uri="{FF2B5EF4-FFF2-40B4-BE49-F238E27FC236}">
                <a16:creationId xmlns:a16="http://schemas.microsoft.com/office/drawing/2014/main" id="{5A8CDC48-8537-D942-AE1C-AFBD8477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A67D9-1B5B-7477-5D51-A7E5DD255EFB}"/>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278845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2C6C-0EA4-8730-2033-65B44863EE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50A8A9-E448-A0A1-070B-6F9232A3A7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B2F5CF-A015-F3F5-C846-661711BC5718}"/>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5" name="Footer Placeholder 4">
            <a:extLst>
              <a:ext uri="{FF2B5EF4-FFF2-40B4-BE49-F238E27FC236}">
                <a16:creationId xmlns:a16="http://schemas.microsoft.com/office/drawing/2014/main" id="{AD21379F-47BB-11DD-9F94-BDA2BAABC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5D6AD-233D-94DB-B8A2-7E74EB40BFAD}"/>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1814205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DB26-D4FC-B236-2574-42645C453E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97BF8-B990-C0FD-14D0-A4E6D0574C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2BB31-B334-E3EB-4218-796F03701FD7}"/>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5" name="Footer Placeholder 4">
            <a:extLst>
              <a:ext uri="{FF2B5EF4-FFF2-40B4-BE49-F238E27FC236}">
                <a16:creationId xmlns:a16="http://schemas.microsoft.com/office/drawing/2014/main" id="{ADD9ABE8-AEE0-B011-D277-6AEE8A987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B6ACF-4138-54A4-6F5C-A72816981CE0}"/>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3992288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181E-97D3-EF8B-44B2-93BB2EDF4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6185D-BFC0-48E1-EE36-5E9BE9E4D8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AFE18-9B60-A377-156C-5DA93DD5EA46}"/>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5" name="Footer Placeholder 4">
            <a:extLst>
              <a:ext uri="{FF2B5EF4-FFF2-40B4-BE49-F238E27FC236}">
                <a16:creationId xmlns:a16="http://schemas.microsoft.com/office/drawing/2014/main" id="{945D4528-EAB6-17FA-ACA2-AECC99EFF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088CDC-86AE-FB26-7D39-58B017509BF5}"/>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2274807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57E9-3BAC-609E-7BDD-28AD96E264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D40001-1D93-334F-9196-7D097B3D5D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A10C0-2D13-B0B0-68A7-A27254250C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6F0715-A811-9B06-795E-9AB7B7F0F1B3}"/>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6" name="Footer Placeholder 5">
            <a:extLst>
              <a:ext uri="{FF2B5EF4-FFF2-40B4-BE49-F238E27FC236}">
                <a16:creationId xmlns:a16="http://schemas.microsoft.com/office/drawing/2014/main" id="{BB4A4929-5859-FBD6-E1C9-7789F1EF5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DE880-0E93-7A15-DCC1-FA37179F10B2}"/>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3419321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59CB-66B3-4AD2-4166-1CED68F66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842A0-C2CF-1FFD-375C-CFFE32521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9EEB-8098-4039-0A7D-FDB1E42247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7CA1F-1EE8-10C7-F4C1-4AF7A493D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A46716-4CF9-E06D-D2ED-F1B760F73C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0DC8EB-F40E-5B48-2D98-068C6E9DB594}"/>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8" name="Footer Placeholder 7">
            <a:extLst>
              <a:ext uri="{FF2B5EF4-FFF2-40B4-BE49-F238E27FC236}">
                <a16:creationId xmlns:a16="http://schemas.microsoft.com/office/drawing/2014/main" id="{E0324E44-EE16-14B7-3A97-E86079C88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6F3ED6-89CB-F969-EDD9-A9CB6CEBF512}"/>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1492007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A744-76A2-D1F5-D5A9-9EC01CD294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61A604-485F-024E-EFFB-0B18B1D7EB5B}"/>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4" name="Footer Placeholder 3">
            <a:extLst>
              <a:ext uri="{FF2B5EF4-FFF2-40B4-BE49-F238E27FC236}">
                <a16:creationId xmlns:a16="http://schemas.microsoft.com/office/drawing/2014/main" id="{FDF1B78F-5159-BE93-51F6-F33AAD8E2C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AF9E31-DC41-BD89-8F00-662211324C37}"/>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1725700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9DDE13-9D3F-A8AB-7020-F202CD3B4EBB}"/>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3" name="Footer Placeholder 2">
            <a:extLst>
              <a:ext uri="{FF2B5EF4-FFF2-40B4-BE49-F238E27FC236}">
                <a16:creationId xmlns:a16="http://schemas.microsoft.com/office/drawing/2014/main" id="{076A70F9-AF05-3138-CF61-91F7F17E1F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4D4687-8ADA-13CC-4DA5-404504B33F11}"/>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133724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4BF2-9855-0CB1-706A-BEBC27563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47C96F-2701-F5DC-6B0C-60B67681E5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C39867-E8BD-460A-F481-FE31171AD5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CCDB7A-C147-0653-6BD5-E321F38BC842}"/>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6" name="Footer Placeholder 5">
            <a:extLst>
              <a:ext uri="{FF2B5EF4-FFF2-40B4-BE49-F238E27FC236}">
                <a16:creationId xmlns:a16="http://schemas.microsoft.com/office/drawing/2014/main" id="{0368F1E8-A74D-8408-9118-1F35E42D1A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97AD5-95E1-6298-BC4E-954E80DF44E4}"/>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1482118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506F-E9B8-C971-6401-5DC4D81C25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59017-CFDE-5A89-E9BC-CE223BB101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EBDCD-AAB4-E771-7CB1-E01CD53B70AF}"/>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5" name="Footer Placeholder 4">
            <a:extLst>
              <a:ext uri="{FF2B5EF4-FFF2-40B4-BE49-F238E27FC236}">
                <a16:creationId xmlns:a16="http://schemas.microsoft.com/office/drawing/2014/main" id="{96EA9B36-55AE-0EC2-1352-9C55A9709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3FBB6-14CE-AF20-4735-C6456EB4528F}"/>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1893560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9F95-2861-6390-197A-4DE1232E87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6B38D0-AB9F-0E51-CD57-8C0FCAFD8F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5C0CBF-A583-C6E9-B025-530A4D5CE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548936-92C0-C0F3-A2B8-AA0C804B862D}"/>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6" name="Footer Placeholder 5">
            <a:extLst>
              <a:ext uri="{FF2B5EF4-FFF2-40B4-BE49-F238E27FC236}">
                <a16:creationId xmlns:a16="http://schemas.microsoft.com/office/drawing/2014/main" id="{B5F8B581-4F3C-A82B-FA12-0F52E77D7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44415-5310-66A3-49E8-1C2A85D39496}"/>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1515816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6D4B-11B9-270F-8AFB-E466EFF0D4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F081F2-BAFF-D7C2-67E2-528A2D5B9E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50A2A-BC10-2115-E94F-900BCE3867F9}"/>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5" name="Footer Placeholder 4">
            <a:extLst>
              <a:ext uri="{FF2B5EF4-FFF2-40B4-BE49-F238E27FC236}">
                <a16:creationId xmlns:a16="http://schemas.microsoft.com/office/drawing/2014/main" id="{09D161CC-96A7-2A10-8B05-C5EE67E9C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75279-E510-E94B-1FE4-CFCB63E9DB5E}"/>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239026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55CE20-BFD4-4344-4208-B49226D655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A06829-BA3B-5123-A2BC-601E8BAA18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F85F7-D01C-CAAD-186C-A32D0610A4FC}"/>
              </a:ext>
            </a:extLst>
          </p:cNvPr>
          <p:cNvSpPr>
            <a:spLocks noGrp="1"/>
          </p:cNvSpPr>
          <p:nvPr>
            <p:ph type="dt" sz="half" idx="10"/>
          </p:nvPr>
        </p:nvSpPr>
        <p:spPr/>
        <p:txBody>
          <a:bodyPr/>
          <a:lstStyle/>
          <a:p>
            <a:fld id="{C4334D23-6426-4543-8AA1-88F20231FBCE}" type="datetimeFigureOut">
              <a:rPr lang="en-US" smtClean="0"/>
              <a:t>6/5/2026</a:t>
            </a:fld>
            <a:endParaRPr lang="en-US"/>
          </a:p>
        </p:txBody>
      </p:sp>
      <p:sp>
        <p:nvSpPr>
          <p:cNvPr id="5" name="Footer Placeholder 4">
            <a:extLst>
              <a:ext uri="{FF2B5EF4-FFF2-40B4-BE49-F238E27FC236}">
                <a16:creationId xmlns:a16="http://schemas.microsoft.com/office/drawing/2014/main" id="{D1F128E1-0E49-E2B3-A720-0DAD9AEB7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F753F-16E4-4131-5804-2BE0B0E7573A}"/>
              </a:ext>
            </a:extLst>
          </p:cNvPr>
          <p:cNvSpPr>
            <a:spLocks noGrp="1"/>
          </p:cNvSpPr>
          <p:nvPr>
            <p:ph type="sldNum" sz="quarter" idx="12"/>
          </p:nvPr>
        </p:nvSpPr>
        <p:spPr/>
        <p:txBody>
          <a:bodyPr/>
          <a:lstStyle/>
          <a:p>
            <a:fld id="{B9466F5F-BB00-C841-AC77-A11AF7EBCB11}" type="slidenum">
              <a:rPr lang="en-US" smtClean="0"/>
              <a:t>‹#›</a:t>
            </a:fld>
            <a:endParaRPr lang="en-US"/>
          </a:p>
        </p:txBody>
      </p:sp>
    </p:spTree>
    <p:extLst>
      <p:ext uri="{BB962C8B-B14F-4D97-AF65-F5344CB8AC3E}">
        <p14:creationId xmlns:p14="http://schemas.microsoft.com/office/powerpoint/2010/main" val="126057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86F0-E6AB-E70F-94F6-99C2E11561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BA4A7C-E108-EBEE-109E-7CF10C7A81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A7DAF5-B0C8-FFE6-C9C7-DA95CA402266}"/>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5" name="Footer Placeholder 4">
            <a:extLst>
              <a:ext uri="{FF2B5EF4-FFF2-40B4-BE49-F238E27FC236}">
                <a16:creationId xmlns:a16="http://schemas.microsoft.com/office/drawing/2014/main" id="{DF03BEBC-78D4-B88C-EBB7-E171C6AA8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C5F9A-C066-A328-3CCF-E984CAD76AB3}"/>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352078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D3CBA-595B-AC80-92CE-2C0CF4BA5A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C4BC85-3965-3B82-870B-1CCE8B8F5E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F586A6-3F3D-D44D-5896-47D6CFC2F5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CC5970-9EFB-53E6-5B20-79F1AABB769A}"/>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6" name="Footer Placeholder 5">
            <a:extLst>
              <a:ext uri="{FF2B5EF4-FFF2-40B4-BE49-F238E27FC236}">
                <a16:creationId xmlns:a16="http://schemas.microsoft.com/office/drawing/2014/main" id="{DC1DFA5A-EB42-B53E-4753-83D8DBF7A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9EAAA-3AAC-8E17-80F2-C81F1AEC5C79}"/>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198972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C033-51E6-F688-1791-96418D933F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82529C-0F0A-C882-4FF9-0482F9A02D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14B90-C70A-9A1A-6FDB-4EAF59784D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57A202-D8C8-FB3D-D203-6243DA95CF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F79FF-F0E4-FFC7-1CBD-7C37D25E52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8A5B94-549A-8798-4832-E8CC3EF6D9E4}"/>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8" name="Footer Placeholder 7">
            <a:extLst>
              <a:ext uri="{FF2B5EF4-FFF2-40B4-BE49-F238E27FC236}">
                <a16:creationId xmlns:a16="http://schemas.microsoft.com/office/drawing/2014/main" id="{AB303614-75DC-37C0-715B-E5C2A794A2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19B6A-544E-F618-3165-FA118750F962}"/>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141760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6B86-119C-3155-3DC4-11F736C24B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FD49DC-E57C-B09A-C753-7117A5BAEE5B}"/>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4" name="Footer Placeholder 3">
            <a:extLst>
              <a:ext uri="{FF2B5EF4-FFF2-40B4-BE49-F238E27FC236}">
                <a16:creationId xmlns:a16="http://schemas.microsoft.com/office/drawing/2014/main" id="{8938FAA4-5A19-241C-35FC-D8DD09D283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8222BF-6FF0-23B3-B948-63AB211C6DD0}"/>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153737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9414B-BB04-1987-B93E-441013FDBB01}"/>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3" name="Footer Placeholder 2">
            <a:extLst>
              <a:ext uri="{FF2B5EF4-FFF2-40B4-BE49-F238E27FC236}">
                <a16:creationId xmlns:a16="http://schemas.microsoft.com/office/drawing/2014/main" id="{FB670B5A-78A3-1756-8824-D1620C401E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543749-17A2-BC8E-83B0-314145F74C75}"/>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3776277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7891-1BC8-EC58-2578-1BB4F26D4B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7CBB-21EE-868A-C53E-6ED1BF48C1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625E20-A00B-70D9-4D88-05ED8672A3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E2BADB-01E1-F48E-DEED-EA0B37071D43}"/>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6" name="Footer Placeholder 5">
            <a:extLst>
              <a:ext uri="{FF2B5EF4-FFF2-40B4-BE49-F238E27FC236}">
                <a16:creationId xmlns:a16="http://schemas.microsoft.com/office/drawing/2014/main" id="{39098122-2884-1E81-219D-D6609D866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90C2F-54E4-2B46-8344-5979AEA32709}"/>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408596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0826-5428-EC52-A7FC-B06BFD068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7C386D-7BE5-BF33-72B4-3C8EE97A4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4D64A-142F-F454-7E66-D81E3185F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49FFA-6358-8944-7363-E153204DCCE8}"/>
              </a:ext>
            </a:extLst>
          </p:cNvPr>
          <p:cNvSpPr>
            <a:spLocks noGrp="1"/>
          </p:cNvSpPr>
          <p:nvPr>
            <p:ph type="dt" sz="half" idx="10"/>
          </p:nvPr>
        </p:nvSpPr>
        <p:spPr/>
        <p:txBody>
          <a:bodyPr/>
          <a:lstStyle/>
          <a:p>
            <a:fld id="{EA8FD6BD-F319-4E7F-A9D7-902A30839C66}" type="datetimeFigureOut">
              <a:rPr lang="en-US" smtClean="0"/>
              <a:t>6/5/2026</a:t>
            </a:fld>
            <a:endParaRPr lang="en-US"/>
          </a:p>
        </p:txBody>
      </p:sp>
      <p:sp>
        <p:nvSpPr>
          <p:cNvPr id="6" name="Footer Placeholder 5">
            <a:extLst>
              <a:ext uri="{FF2B5EF4-FFF2-40B4-BE49-F238E27FC236}">
                <a16:creationId xmlns:a16="http://schemas.microsoft.com/office/drawing/2014/main" id="{11557DC7-BA51-9D05-B945-C185F0A95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92AEA3-719B-91CF-BAA1-162739332EF2}"/>
              </a:ext>
            </a:extLst>
          </p:cNvPr>
          <p:cNvSpPr>
            <a:spLocks noGrp="1"/>
          </p:cNvSpPr>
          <p:nvPr>
            <p:ph type="sldNum" sz="quarter" idx="12"/>
          </p:nvPr>
        </p:nvSpPr>
        <p:spPr/>
        <p:txBody>
          <a:bodyPr/>
          <a:lstStyle/>
          <a:p>
            <a:fld id="{B90E5DB2-2C85-4627-A8D6-882142AE5B1B}" type="slidenum">
              <a:rPr lang="en-US" smtClean="0"/>
              <a:t>‹#›</a:t>
            </a:fld>
            <a:endParaRPr lang="en-US"/>
          </a:p>
        </p:txBody>
      </p:sp>
    </p:spTree>
    <p:extLst>
      <p:ext uri="{BB962C8B-B14F-4D97-AF65-F5344CB8AC3E}">
        <p14:creationId xmlns:p14="http://schemas.microsoft.com/office/powerpoint/2010/main" val="3494322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5497A4-6FE3-FBC0-E975-9FDFDAF078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32F8CC-6D98-C710-412B-7B7D5BC247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7398A-DB40-2A3A-AD8D-920897F8D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8FD6BD-F319-4E7F-A9D7-902A30839C66}" type="datetimeFigureOut">
              <a:rPr lang="en-US" smtClean="0"/>
              <a:t>6/5/2026</a:t>
            </a:fld>
            <a:endParaRPr lang="en-US"/>
          </a:p>
        </p:txBody>
      </p:sp>
      <p:sp>
        <p:nvSpPr>
          <p:cNvPr id="5" name="Footer Placeholder 4">
            <a:extLst>
              <a:ext uri="{FF2B5EF4-FFF2-40B4-BE49-F238E27FC236}">
                <a16:creationId xmlns:a16="http://schemas.microsoft.com/office/drawing/2014/main" id="{1B1435D3-D92E-5EE1-BBD0-31B6FC9E6F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FA6D66-0291-9E07-0784-C7E083D79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0E5DB2-2C85-4627-A8D6-882142AE5B1B}" type="slidenum">
              <a:rPr lang="en-US" smtClean="0"/>
              <a:t>‹#›</a:t>
            </a:fld>
            <a:endParaRPr lang="en-US"/>
          </a:p>
        </p:txBody>
      </p:sp>
    </p:spTree>
    <p:extLst>
      <p:ext uri="{BB962C8B-B14F-4D97-AF65-F5344CB8AC3E}">
        <p14:creationId xmlns:p14="http://schemas.microsoft.com/office/powerpoint/2010/main" val="28537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32C04A-4332-F4C0-010E-08F95AB17D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7A4286-E32B-0661-EB8B-00A833801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70F9A-4450-588E-BBB6-357700662B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334D23-6426-4543-8AA1-88F20231FBCE}" type="datetimeFigureOut">
              <a:rPr lang="en-US" smtClean="0"/>
              <a:t>6/5/2026</a:t>
            </a:fld>
            <a:endParaRPr lang="en-US"/>
          </a:p>
        </p:txBody>
      </p:sp>
      <p:sp>
        <p:nvSpPr>
          <p:cNvPr id="5" name="Footer Placeholder 4">
            <a:extLst>
              <a:ext uri="{FF2B5EF4-FFF2-40B4-BE49-F238E27FC236}">
                <a16:creationId xmlns:a16="http://schemas.microsoft.com/office/drawing/2014/main" id="{AC464D75-0D75-8783-47C4-19C429F64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52E437-49C4-C01F-A503-349B11BB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466F5F-BB00-C841-AC77-A11AF7EBCB11}" type="slidenum">
              <a:rPr lang="en-US" smtClean="0"/>
              <a:t>‹#›</a:t>
            </a:fld>
            <a:endParaRPr lang="en-US"/>
          </a:p>
        </p:txBody>
      </p:sp>
    </p:spTree>
    <p:extLst>
      <p:ext uri="{BB962C8B-B14F-4D97-AF65-F5344CB8AC3E}">
        <p14:creationId xmlns:p14="http://schemas.microsoft.com/office/powerpoint/2010/main" val="250586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https://lh7-us.googleusercontent.com/docsz/AD_4nXcTS4JsTDK3z0eL3vdjf9VgN_l5oKg8seQ8b2MzujudRxMATJNZkfX7MW1r9y_6NgeEIMCknE7CN3V2TpkPhRrBonbSr8Ug2plQTuCoh6Aoh5fkepA473c1dtSO2gLW_BCYwGsOb4Ud2rXNWmd9CsJDKAu6?key=lk88oYFFzIzdnyfwi3lMvQ" TargetMode="External"/><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3.jp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https://lh7-us.googleusercontent.com/docsz/AD_4nXcTS4JsTDK3z0eL3vdjf9VgN_l5oKg8seQ8b2MzujudRxMATJNZkfX7MW1r9y_6NgeEIMCknE7CN3V2TpkPhRrBonbSr8Ug2plQTuCoh6Aoh5fkepA473c1dtSO2gLW_BCYwGsOb4Ud2rXNWmd9CsJDKAu6?key=lk88oYFFzIzdnyfwi3lMvQ"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mailto:charles.vann@wels.net" TargetMode="External"/><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 with a book&#10;&#10;AI-generated content may be incorrect.">
            <a:extLst>
              <a:ext uri="{FF2B5EF4-FFF2-40B4-BE49-F238E27FC236}">
                <a16:creationId xmlns:a16="http://schemas.microsoft.com/office/drawing/2014/main" id="{E175ACED-78AD-5971-7316-6B145908011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01885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30BCDF1-1B35-F7C1-46D2-A83DA1DA7EF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A828098-6757-3EAF-47AD-DE6AEF1E224D}"/>
              </a:ext>
            </a:extLst>
          </p:cNvPr>
          <p:cNvSpPr>
            <a:spLocks noGrp="1"/>
          </p:cNvSpPr>
          <p:nvPr>
            <p:ph type="title"/>
          </p:nvPr>
        </p:nvSpPr>
        <p:spPr>
          <a:xfrm>
            <a:off x="685474" y="38280"/>
            <a:ext cx="10821052" cy="1325563"/>
          </a:xfrm>
        </p:spPr>
        <p:txBody>
          <a:bodyPr/>
          <a:lstStyle/>
          <a:p>
            <a:r>
              <a:rPr lang="en-US" dirty="0">
                <a:solidFill>
                  <a:srgbClr val="00245D"/>
                </a:solidFill>
              </a:rPr>
              <a:t>Martin Luther College – Project Sunrise</a:t>
            </a:r>
          </a:p>
        </p:txBody>
      </p:sp>
      <p:pic>
        <p:nvPicPr>
          <p:cNvPr id="4" name="Picture 3">
            <a:extLst>
              <a:ext uri="{FF2B5EF4-FFF2-40B4-BE49-F238E27FC236}">
                <a16:creationId xmlns:a16="http://schemas.microsoft.com/office/drawing/2014/main" id="{DCDB309C-EDB0-EFE4-5923-FFE71EA1B9DF}"/>
              </a:ext>
            </a:extLst>
          </p:cNvPr>
          <p:cNvPicPr>
            <a:picLocks noChangeAspect="1"/>
          </p:cNvPicPr>
          <p:nvPr/>
        </p:nvPicPr>
        <p:blipFill>
          <a:blip r:embed="rId4"/>
          <a:stretch>
            <a:fillRect/>
          </a:stretch>
        </p:blipFill>
        <p:spPr>
          <a:xfrm>
            <a:off x="72630" y="378957"/>
            <a:ext cx="12046740" cy="6248942"/>
          </a:xfrm>
          <a:prstGeom prst="rect">
            <a:avLst/>
          </a:prstGeom>
        </p:spPr>
      </p:pic>
    </p:spTree>
    <p:extLst>
      <p:ext uri="{BB962C8B-B14F-4D97-AF65-F5344CB8AC3E}">
        <p14:creationId xmlns:p14="http://schemas.microsoft.com/office/powerpoint/2010/main" val="231859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B406946-4E76-169F-DDC4-3531A2BC4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7EDE1-D972-5CE9-DF50-BF8305BEF2CB}"/>
              </a:ext>
            </a:extLst>
          </p:cNvPr>
          <p:cNvSpPr>
            <a:spLocks noGrp="1"/>
          </p:cNvSpPr>
          <p:nvPr>
            <p:ph type="title"/>
          </p:nvPr>
        </p:nvSpPr>
        <p:spPr/>
        <p:txBody>
          <a:bodyPr/>
          <a:lstStyle/>
          <a:p>
            <a:r>
              <a:rPr lang="en-US" dirty="0">
                <a:solidFill>
                  <a:srgbClr val="00245D"/>
                </a:solidFill>
              </a:rPr>
              <a:t>Wisconsin Lutheran Seminary</a:t>
            </a:r>
          </a:p>
        </p:txBody>
      </p:sp>
      <p:sp>
        <p:nvSpPr>
          <p:cNvPr id="3" name="Content Placeholder 2">
            <a:extLst>
              <a:ext uri="{FF2B5EF4-FFF2-40B4-BE49-F238E27FC236}">
                <a16:creationId xmlns:a16="http://schemas.microsoft.com/office/drawing/2014/main" id="{34D550D1-7193-5564-187D-9F905F9C55FB}"/>
              </a:ext>
            </a:extLst>
          </p:cNvPr>
          <p:cNvSpPr>
            <a:spLocks noGrp="1"/>
          </p:cNvSpPr>
          <p:nvPr>
            <p:ph idx="1"/>
          </p:nvPr>
        </p:nvSpPr>
        <p:spPr>
          <a:xfrm>
            <a:off x="5446776" y="1582434"/>
            <a:ext cx="6745224" cy="4351338"/>
          </a:xfrm>
        </p:spPr>
        <p:txBody>
          <a:bodyPr>
            <a:normAutofit lnSpcReduction="10000"/>
          </a:bodyPr>
          <a:lstStyle/>
          <a:p>
            <a:r>
              <a:rPr lang="en-US" dirty="0">
                <a:solidFill>
                  <a:srgbClr val="8B0E04"/>
                </a:solidFill>
              </a:rPr>
              <a:t>Located in Mequon, WI</a:t>
            </a:r>
          </a:p>
          <a:p>
            <a:r>
              <a:rPr lang="en-US" dirty="0">
                <a:solidFill>
                  <a:srgbClr val="8B0E04"/>
                </a:solidFill>
              </a:rPr>
              <a:t>Enrollment:  151</a:t>
            </a:r>
          </a:p>
          <a:p>
            <a:pPr lvl="1"/>
            <a:r>
              <a:rPr lang="en-US" dirty="0">
                <a:solidFill>
                  <a:srgbClr val="8B0E04"/>
                </a:solidFill>
              </a:rPr>
              <a:t>42 Seniors </a:t>
            </a:r>
          </a:p>
          <a:p>
            <a:pPr lvl="1"/>
            <a:r>
              <a:rPr lang="en-US" dirty="0">
                <a:solidFill>
                  <a:srgbClr val="8B0E04"/>
                </a:solidFill>
              </a:rPr>
              <a:t>37 Vicars</a:t>
            </a:r>
          </a:p>
          <a:p>
            <a:pPr lvl="1"/>
            <a:r>
              <a:rPr lang="en-US" dirty="0">
                <a:solidFill>
                  <a:srgbClr val="8B0E04"/>
                </a:solidFill>
              </a:rPr>
              <a:t>43 </a:t>
            </a:r>
            <a:r>
              <a:rPr lang="en-US" dirty="0" err="1">
                <a:solidFill>
                  <a:srgbClr val="8B0E04"/>
                </a:solidFill>
              </a:rPr>
              <a:t>Middlers</a:t>
            </a:r>
            <a:endParaRPr lang="en-US" dirty="0">
              <a:solidFill>
                <a:srgbClr val="8B0E04"/>
              </a:solidFill>
            </a:endParaRPr>
          </a:p>
          <a:p>
            <a:pPr lvl="1"/>
            <a:r>
              <a:rPr lang="en-US" dirty="0">
                <a:solidFill>
                  <a:srgbClr val="8B0E04"/>
                </a:solidFill>
              </a:rPr>
              <a:t>29 Juniors </a:t>
            </a:r>
          </a:p>
          <a:p>
            <a:pPr lvl="1"/>
            <a:r>
              <a:rPr lang="en-US" dirty="0">
                <a:solidFill>
                  <a:srgbClr val="8B0E04"/>
                </a:solidFill>
              </a:rPr>
              <a:t>49 men presented for Calls in May</a:t>
            </a:r>
          </a:p>
          <a:p>
            <a:r>
              <a:rPr lang="en-US" dirty="0">
                <a:solidFill>
                  <a:srgbClr val="8B0E04"/>
                </a:solidFill>
              </a:rPr>
              <a:t>Continuing Education</a:t>
            </a:r>
          </a:p>
          <a:p>
            <a:r>
              <a:rPr lang="en-US" dirty="0">
                <a:solidFill>
                  <a:srgbClr val="8B0E04"/>
                </a:solidFill>
              </a:rPr>
              <a:t>Pastoral Studies Institute </a:t>
            </a:r>
          </a:p>
          <a:p>
            <a:r>
              <a:rPr lang="en-US" dirty="0">
                <a:solidFill>
                  <a:srgbClr val="8B0E04"/>
                </a:solidFill>
              </a:rPr>
              <a:t>Grow in Grace</a:t>
            </a:r>
          </a:p>
        </p:txBody>
      </p:sp>
      <p:pic>
        <p:nvPicPr>
          <p:cNvPr id="4" name="Picture 3">
            <a:extLst>
              <a:ext uri="{FF2B5EF4-FFF2-40B4-BE49-F238E27FC236}">
                <a16:creationId xmlns:a16="http://schemas.microsoft.com/office/drawing/2014/main" id="{D136569E-5FFE-18A5-C812-9FFAD5A0B14D}"/>
              </a:ext>
            </a:extLst>
          </p:cNvPr>
          <p:cNvPicPr>
            <a:picLocks noChangeAspect="1"/>
          </p:cNvPicPr>
          <p:nvPr/>
        </p:nvPicPr>
        <p:blipFill>
          <a:blip r:embed="rId4" cstate="print">
            <a:extLst>
              <a:ext uri="{28A0092B-C50C-407E-A947-70E740481C1C}">
                <a14:useLocalDpi xmlns:a14="http://schemas.microsoft.com/office/drawing/2010/main"/>
              </a:ext>
            </a:extLst>
          </a:blip>
          <a:srcRect l="16816" t="19434" r="15599" b="25126"/>
          <a:stretch>
            <a:fillRect/>
          </a:stretch>
        </p:blipFill>
        <p:spPr>
          <a:xfrm>
            <a:off x="457923" y="2764812"/>
            <a:ext cx="3976917" cy="1835500"/>
          </a:xfrm>
          <a:prstGeom prst="rect">
            <a:avLst/>
          </a:prstGeom>
        </p:spPr>
      </p:pic>
    </p:spTree>
    <p:extLst>
      <p:ext uri="{BB962C8B-B14F-4D97-AF65-F5344CB8AC3E}">
        <p14:creationId xmlns:p14="http://schemas.microsoft.com/office/powerpoint/2010/main" val="697152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58F1F06-4FA6-104E-CEE3-388DF877563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9B03CF8-EE1E-6F5D-0168-76471941596A}"/>
              </a:ext>
            </a:extLst>
          </p:cNvPr>
          <p:cNvSpPr>
            <a:spLocks noGrp="1"/>
          </p:cNvSpPr>
          <p:nvPr>
            <p:ph type="title"/>
          </p:nvPr>
        </p:nvSpPr>
        <p:spPr>
          <a:xfrm>
            <a:off x="706225" y="289711"/>
            <a:ext cx="10515600" cy="1325563"/>
          </a:xfrm>
        </p:spPr>
        <p:txBody>
          <a:bodyPr/>
          <a:lstStyle/>
          <a:p>
            <a:r>
              <a:rPr lang="en-US" dirty="0">
                <a:solidFill>
                  <a:srgbClr val="00245D"/>
                </a:solidFill>
              </a:rPr>
              <a:t>Wisconsin Lutheran Seminary Building Project</a:t>
            </a:r>
          </a:p>
        </p:txBody>
      </p:sp>
      <p:sp>
        <p:nvSpPr>
          <p:cNvPr id="14" name="Content Placeholder 2">
            <a:extLst>
              <a:ext uri="{FF2B5EF4-FFF2-40B4-BE49-F238E27FC236}">
                <a16:creationId xmlns:a16="http://schemas.microsoft.com/office/drawing/2014/main" id="{C14A6071-8825-3419-0513-E31FDA2D1ADC}"/>
              </a:ext>
            </a:extLst>
          </p:cNvPr>
          <p:cNvSpPr>
            <a:spLocks noGrp="1"/>
          </p:cNvSpPr>
          <p:nvPr>
            <p:ph idx="1"/>
          </p:nvPr>
        </p:nvSpPr>
        <p:spPr>
          <a:xfrm>
            <a:off x="6656833" y="1615274"/>
            <a:ext cx="4673300" cy="1127926"/>
          </a:xfrm>
        </p:spPr>
        <p:txBody>
          <a:bodyPr>
            <a:noAutofit/>
          </a:bodyPr>
          <a:lstStyle/>
          <a:p>
            <a:pPr marL="0" indent="0">
              <a:buNone/>
            </a:pPr>
            <a:r>
              <a:rPr lang="en-US" sz="6000" dirty="0">
                <a:solidFill>
                  <a:srgbClr val="8B0E04"/>
                </a:solidFill>
              </a:rPr>
              <a:t>“Compelled”</a:t>
            </a:r>
          </a:p>
        </p:txBody>
      </p:sp>
      <p:pic>
        <p:nvPicPr>
          <p:cNvPr id="3" name="Picture 2">
            <a:extLst>
              <a:ext uri="{FF2B5EF4-FFF2-40B4-BE49-F238E27FC236}">
                <a16:creationId xmlns:a16="http://schemas.microsoft.com/office/drawing/2014/main" id="{ECC35BAC-8599-A8D9-2612-14834FDBB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60" y="1372877"/>
            <a:ext cx="5872263" cy="3282632"/>
          </a:xfrm>
          <a:prstGeom prst="rect">
            <a:avLst/>
          </a:prstGeom>
        </p:spPr>
      </p:pic>
      <p:pic>
        <p:nvPicPr>
          <p:cNvPr id="5" name="Picture 4">
            <a:extLst>
              <a:ext uri="{FF2B5EF4-FFF2-40B4-BE49-F238E27FC236}">
                <a16:creationId xmlns:a16="http://schemas.microsoft.com/office/drawing/2014/main" id="{065B5A63-7C34-9518-1803-EF592C608F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827880"/>
            <a:ext cx="5872263" cy="3303148"/>
          </a:xfrm>
          <a:prstGeom prst="rect">
            <a:avLst/>
          </a:prstGeom>
        </p:spPr>
      </p:pic>
    </p:spTree>
    <p:extLst>
      <p:ext uri="{BB962C8B-B14F-4D97-AF65-F5344CB8AC3E}">
        <p14:creationId xmlns:p14="http://schemas.microsoft.com/office/powerpoint/2010/main" val="1284218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7F1C2B6-0D5C-29FF-D74F-B3D94B0D353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7BFAE50-23C8-23C8-9DE1-8F3D3E19AB6D}"/>
              </a:ext>
            </a:extLst>
          </p:cNvPr>
          <p:cNvSpPr>
            <a:spLocks noGrp="1"/>
          </p:cNvSpPr>
          <p:nvPr>
            <p:ph type="title"/>
          </p:nvPr>
        </p:nvSpPr>
        <p:spPr>
          <a:xfrm>
            <a:off x="706225" y="289711"/>
            <a:ext cx="10515600" cy="1325563"/>
          </a:xfrm>
        </p:spPr>
        <p:txBody>
          <a:bodyPr/>
          <a:lstStyle/>
          <a:p>
            <a:r>
              <a:rPr lang="en-US" dirty="0">
                <a:solidFill>
                  <a:srgbClr val="00245D"/>
                </a:solidFill>
              </a:rPr>
              <a:t>Wisconsin Lutheran Seminary Building Project</a:t>
            </a:r>
          </a:p>
        </p:txBody>
      </p:sp>
      <p:sp>
        <p:nvSpPr>
          <p:cNvPr id="14" name="Content Placeholder 2">
            <a:extLst>
              <a:ext uri="{FF2B5EF4-FFF2-40B4-BE49-F238E27FC236}">
                <a16:creationId xmlns:a16="http://schemas.microsoft.com/office/drawing/2014/main" id="{EC27C0AA-08E5-6680-E4F2-274746890810}"/>
              </a:ext>
            </a:extLst>
          </p:cNvPr>
          <p:cNvSpPr>
            <a:spLocks noGrp="1"/>
          </p:cNvSpPr>
          <p:nvPr>
            <p:ph idx="1"/>
          </p:nvPr>
        </p:nvSpPr>
        <p:spPr>
          <a:xfrm>
            <a:off x="6656833" y="1615274"/>
            <a:ext cx="4673300" cy="1127926"/>
          </a:xfrm>
        </p:spPr>
        <p:txBody>
          <a:bodyPr>
            <a:noAutofit/>
          </a:bodyPr>
          <a:lstStyle/>
          <a:p>
            <a:pPr marL="0" indent="0">
              <a:buNone/>
            </a:pPr>
            <a:r>
              <a:rPr lang="en-US" sz="6000" dirty="0">
                <a:solidFill>
                  <a:srgbClr val="8B0E04"/>
                </a:solidFill>
              </a:rPr>
              <a:t>“Compelled”</a:t>
            </a:r>
          </a:p>
        </p:txBody>
      </p:sp>
      <p:pic>
        <p:nvPicPr>
          <p:cNvPr id="4" name="Picture 3">
            <a:extLst>
              <a:ext uri="{FF2B5EF4-FFF2-40B4-BE49-F238E27FC236}">
                <a16:creationId xmlns:a16="http://schemas.microsoft.com/office/drawing/2014/main" id="{15950757-A4A0-258B-7EB6-4BDA3EAF8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13" y="1612768"/>
            <a:ext cx="6073656" cy="3416432"/>
          </a:xfrm>
          <a:prstGeom prst="rect">
            <a:avLst/>
          </a:prstGeom>
        </p:spPr>
      </p:pic>
      <p:pic>
        <p:nvPicPr>
          <p:cNvPr id="7" name="Picture 6">
            <a:extLst>
              <a:ext uri="{FF2B5EF4-FFF2-40B4-BE49-F238E27FC236}">
                <a16:creationId xmlns:a16="http://schemas.microsoft.com/office/drawing/2014/main" id="{93A0BDE8-63CD-7B2E-13D3-47D9AD7C9C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1225" y="2598276"/>
            <a:ext cx="5780063" cy="3251285"/>
          </a:xfrm>
          <a:prstGeom prst="rect">
            <a:avLst/>
          </a:prstGeom>
        </p:spPr>
      </p:pic>
    </p:spTree>
    <p:extLst>
      <p:ext uri="{BB962C8B-B14F-4D97-AF65-F5344CB8AC3E}">
        <p14:creationId xmlns:p14="http://schemas.microsoft.com/office/powerpoint/2010/main" val="1534495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C300DE2-DD63-7FA3-F575-E54CC490D2E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F850942-CBB6-B598-8DBB-296900A66778}"/>
              </a:ext>
            </a:extLst>
          </p:cNvPr>
          <p:cNvSpPr>
            <a:spLocks noGrp="1"/>
          </p:cNvSpPr>
          <p:nvPr>
            <p:ph type="title"/>
          </p:nvPr>
        </p:nvSpPr>
        <p:spPr>
          <a:xfrm>
            <a:off x="706225" y="289711"/>
            <a:ext cx="10515600" cy="1325563"/>
          </a:xfrm>
        </p:spPr>
        <p:txBody>
          <a:bodyPr/>
          <a:lstStyle/>
          <a:p>
            <a:r>
              <a:rPr lang="en-US" dirty="0">
                <a:solidFill>
                  <a:srgbClr val="00245D"/>
                </a:solidFill>
              </a:rPr>
              <a:t>Wisconsin Lutheran Seminary Building Project</a:t>
            </a:r>
          </a:p>
        </p:txBody>
      </p:sp>
      <p:sp>
        <p:nvSpPr>
          <p:cNvPr id="14" name="Content Placeholder 2">
            <a:extLst>
              <a:ext uri="{FF2B5EF4-FFF2-40B4-BE49-F238E27FC236}">
                <a16:creationId xmlns:a16="http://schemas.microsoft.com/office/drawing/2014/main" id="{F514EF1A-87E5-D722-DEEE-B9AFD08D89AD}"/>
              </a:ext>
            </a:extLst>
          </p:cNvPr>
          <p:cNvSpPr>
            <a:spLocks noGrp="1"/>
          </p:cNvSpPr>
          <p:nvPr>
            <p:ph idx="1"/>
          </p:nvPr>
        </p:nvSpPr>
        <p:spPr>
          <a:xfrm>
            <a:off x="7381048" y="1401748"/>
            <a:ext cx="4673300" cy="1127926"/>
          </a:xfrm>
        </p:spPr>
        <p:txBody>
          <a:bodyPr>
            <a:noAutofit/>
          </a:bodyPr>
          <a:lstStyle/>
          <a:p>
            <a:pPr marL="0" indent="0">
              <a:buNone/>
            </a:pPr>
            <a:r>
              <a:rPr lang="en-US" sz="6000" dirty="0">
                <a:solidFill>
                  <a:srgbClr val="8B0E04"/>
                </a:solidFill>
              </a:rPr>
              <a:t>“Compelled”</a:t>
            </a:r>
          </a:p>
        </p:txBody>
      </p:sp>
      <p:pic>
        <p:nvPicPr>
          <p:cNvPr id="3" name="Picture 2">
            <a:extLst>
              <a:ext uri="{FF2B5EF4-FFF2-40B4-BE49-F238E27FC236}">
                <a16:creationId xmlns:a16="http://schemas.microsoft.com/office/drawing/2014/main" id="{2BD697DA-85AF-30FC-C2B9-F2073B599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545" y="1436075"/>
            <a:ext cx="6682902" cy="3759132"/>
          </a:xfrm>
          <a:prstGeom prst="rect">
            <a:avLst/>
          </a:prstGeom>
        </p:spPr>
      </p:pic>
      <p:sp>
        <p:nvSpPr>
          <p:cNvPr id="5" name="Content Placeholder 2">
            <a:extLst>
              <a:ext uri="{FF2B5EF4-FFF2-40B4-BE49-F238E27FC236}">
                <a16:creationId xmlns:a16="http://schemas.microsoft.com/office/drawing/2014/main" id="{50B74CD0-CF6C-52EF-BC4B-975816088F55}"/>
              </a:ext>
            </a:extLst>
          </p:cNvPr>
          <p:cNvSpPr txBox="1">
            <a:spLocks/>
          </p:cNvSpPr>
          <p:nvPr/>
        </p:nvSpPr>
        <p:spPr>
          <a:xfrm>
            <a:off x="7079226" y="2312170"/>
            <a:ext cx="4975122" cy="329817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800" dirty="0">
                <a:solidFill>
                  <a:srgbClr val="8B0E04"/>
                </a:solidFill>
              </a:rPr>
              <a:t>Broke Ground on May 20</a:t>
            </a:r>
          </a:p>
          <a:p>
            <a:r>
              <a:rPr lang="en-US" sz="3800" dirty="0">
                <a:solidFill>
                  <a:srgbClr val="8B0E04"/>
                </a:solidFill>
              </a:rPr>
              <a:t>Total cost is estimated at $15.5 million.</a:t>
            </a:r>
          </a:p>
          <a:p>
            <a:r>
              <a:rPr lang="en-US" sz="3800" dirty="0">
                <a:solidFill>
                  <a:srgbClr val="8B0E04"/>
                </a:solidFill>
              </a:rPr>
              <a:t>Between gifts, three-year commitments, and funds the seminary’s governing board has designated for the building project, 70% of the project cost has been achieved. </a:t>
            </a:r>
          </a:p>
          <a:p>
            <a:pPr lvl="1"/>
            <a:endParaRPr lang="en-US" dirty="0">
              <a:solidFill>
                <a:srgbClr val="8B0E04"/>
              </a:solidFill>
            </a:endParaRPr>
          </a:p>
        </p:txBody>
      </p:sp>
      <p:sp>
        <p:nvSpPr>
          <p:cNvPr id="6" name="TextBox 5">
            <a:extLst>
              <a:ext uri="{FF2B5EF4-FFF2-40B4-BE49-F238E27FC236}">
                <a16:creationId xmlns:a16="http://schemas.microsoft.com/office/drawing/2014/main" id="{5AAF6116-53B7-4280-D607-B93FDD976811}"/>
              </a:ext>
            </a:extLst>
          </p:cNvPr>
          <p:cNvSpPr txBox="1"/>
          <p:nvPr/>
        </p:nvSpPr>
        <p:spPr>
          <a:xfrm>
            <a:off x="1581374" y="5610348"/>
            <a:ext cx="7713233" cy="830997"/>
          </a:xfrm>
          <a:prstGeom prst="rect">
            <a:avLst/>
          </a:prstGeom>
          <a:noFill/>
        </p:spPr>
        <p:txBody>
          <a:bodyPr wrap="square" rtlCol="0">
            <a:spAutoFit/>
          </a:bodyPr>
          <a:lstStyle/>
          <a:p>
            <a:pPr lvl="1"/>
            <a:r>
              <a:rPr lang="en-US" sz="2400" dirty="0">
                <a:solidFill>
                  <a:srgbClr val="8B0E04"/>
                </a:solidFill>
              </a:rPr>
              <a:t>You will find more information and how to participate in the project at wisluthsem.net/compelled</a:t>
            </a:r>
          </a:p>
        </p:txBody>
      </p:sp>
    </p:spTree>
    <p:extLst>
      <p:ext uri="{BB962C8B-B14F-4D97-AF65-F5344CB8AC3E}">
        <p14:creationId xmlns:p14="http://schemas.microsoft.com/office/powerpoint/2010/main" val="280272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BEDBA6-F066-4FA0-1853-91B01B9A4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A8C55-CFFB-C1A8-D35A-320570854F62}"/>
              </a:ext>
            </a:extLst>
          </p:cNvPr>
          <p:cNvSpPr>
            <a:spLocks noGrp="1"/>
          </p:cNvSpPr>
          <p:nvPr>
            <p:ph type="title"/>
          </p:nvPr>
        </p:nvSpPr>
        <p:spPr>
          <a:xfrm>
            <a:off x="1050637" y="2221634"/>
            <a:ext cx="10515600" cy="1999384"/>
          </a:xfrm>
        </p:spPr>
        <p:txBody>
          <a:bodyPr>
            <a:normAutofit/>
          </a:bodyPr>
          <a:lstStyle/>
          <a:p>
            <a:pPr algn="ctr"/>
            <a:r>
              <a:rPr lang="en-US" sz="6000" b="1" dirty="0">
                <a:solidFill>
                  <a:schemeClr val="bg1"/>
                </a:solidFill>
              </a:rPr>
              <a:t>Key Issues and Challenges</a:t>
            </a:r>
          </a:p>
        </p:txBody>
      </p:sp>
    </p:spTree>
    <p:extLst>
      <p:ext uri="{BB962C8B-B14F-4D97-AF65-F5344CB8AC3E}">
        <p14:creationId xmlns:p14="http://schemas.microsoft.com/office/powerpoint/2010/main" val="3407309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taking a selfie&#10;&#10;AI-generated content may be incorrect.">
            <a:extLst>
              <a:ext uri="{FF2B5EF4-FFF2-40B4-BE49-F238E27FC236}">
                <a16:creationId xmlns:a16="http://schemas.microsoft.com/office/drawing/2014/main" id="{826B5D61-1FC2-7B22-61D8-275BEBF34DAF}"/>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12831"/>
          <a:stretch/>
        </p:blipFill>
        <p:spPr>
          <a:xfrm>
            <a:off x="1" y="0"/>
            <a:ext cx="12192000" cy="6858000"/>
          </a:xfrm>
          <a:prstGeom prst="rect">
            <a:avLst/>
          </a:prstGeom>
        </p:spPr>
      </p:pic>
      <p:sp>
        <p:nvSpPr>
          <p:cNvPr id="4" name="TextBox 3">
            <a:extLst>
              <a:ext uri="{FF2B5EF4-FFF2-40B4-BE49-F238E27FC236}">
                <a16:creationId xmlns:a16="http://schemas.microsoft.com/office/drawing/2014/main" id="{8C79C036-4CE1-80B4-DB4D-4A34A688F640}"/>
              </a:ext>
            </a:extLst>
          </p:cNvPr>
          <p:cNvSpPr txBox="1"/>
          <p:nvPr/>
        </p:nvSpPr>
        <p:spPr>
          <a:xfrm>
            <a:off x="382237" y="312766"/>
            <a:ext cx="11095102" cy="1508105"/>
          </a:xfrm>
          <a:prstGeom prst="rect">
            <a:avLst/>
          </a:prstGeom>
          <a:noFill/>
        </p:spPr>
        <p:txBody>
          <a:bodyPr wrap="square" rtlCol="0">
            <a:spAutoFit/>
          </a:bodyPr>
          <a:lstStyle/>
          <a:p>
            <a:r>
              <a:rPr lang="en-US" sz="4800" b="1" dirty="0">
                <a:solidFill>
                  <a:schemeClr val="accent1">
                    <a:lumMod val="50000"/>
                  </a:schemeClr>
                </a:solidFill>
                <a:effectLst>
                  <a:outerShdw blurRad="38100" dist="38100" dir="2700000" algn="tl">
                    <a:srgbClr val="000000">
                      <a:alpha val="43137"/>
                    </a:srgbClr>
                  </a:outerShdw>
                </a:effectLst>
                <a:latin typeface="Frutiger LT Std 45 Light" panose="020B0402020204020204" pitchFamily="34" charset="0"/>
              </a:rPr>
              <a:t>THE STRATEGIC ISSUE IN WELS: </a:t>
            </a:r>
          </a:p>
          <a:p>
            <a:r>
              <a:rPr lang="en-US" sz="4400" b="1" i="1" dirty="0">
                <a:solidFill>
                  <a:schemeClr val="accent1">
                    <a:lumMod val="50000"/>
                  </a:schemeClr>
                </a:solidFill>
                <a:effectLst>
                  <a:outerShdw blurRad="38100" dist="38100" dir="2700000" algn="tl">
                    <a:srgbClr val="000000">
                      <a:alpha val="43137"/>
                    </a:srgbClr>
                  </a:outerShdw>
                </a:effectLst>
                <a:latin typeface="Frutiger LT Std 45 Light" panose="020B0402020204020204" pitchFamily="34" charset="0"/>
              </a:rPr>
              <a:t>The Exodus of Young Adults</a:t>
            </a:r>
          </a:p>
        </p:txBody>
      </p:sp>
      <p:sp>
        <p:nvSpPr>
          <p:cNvPr id="5" name="TextBox 4">
            <a:extLst>
              <a:ext uri="{FF2B5EF4-FFF2-40B4-BE49-F238E27FC236}">
                <a16:creationId xmlns:a16="http://schemas.microsoft.com/office/drawing/2014/main" id="{F40CEB7F-C2EC-80BA-B5DB-88F625D85BAD}"/>
              </a:ext>
            </a:extLst>
          </p:cNvPr>
          <p:cNvSpPr txBox="1"/>
          <p:nvPr/>
        </p:nvSpPr>
        <p:spPr>
          <a:xfrm>
            <a:off x="1005648" y="2538907"/>
            <a:ext cx="9848279" cy="3277820"/>
          </a:xfrm>
          <a:prstGeom prst="rect">
            <a:avLst/>
          </a:prstGeom>
          <a:noFill/>
        </p:spPr>
        <p:txBody>
          <a:bodyPr wrap="square" rtlCol="0">
            <a:spAutoFit/>
          </a:bodyPr>
          <a:lstStyle/>
          <a:p>
            <a:pPr algn="ctr">
              <a:spcAft>
                <a:spcPts val="1800"/>
              </a:spcAft>
            </a:pPr>
            <a:r>
              <a:rPr lang="en-US" sz="4800" dirty="0">
                <a:effectLst>
                  <a:outerShdw blurRad="38100" dist="38100" dir="2700000" algn="tl">
                    <a:srgbClr val="000000">
                      <a:alpha val="43137"/>
                    </a:srgbClr>
                  </a:outerShdw>
                </a:effectLst>
                <a:latin typeface="Frutiger Serif LT Pro" panose="020A0503080406020203" pitchFamily="18" charset="0"/>
              </a:rPr>
              <a:t>In only four years, the 24-to-35-year-old demographic in WELS declined 13.5%.</a:t>
            </a:r>
          </a:p>
          <a:p>
            <a:pPr algn="ctr">
              <a:spcAft>
                <a:spcPts val="1800"/>
              </a:spcAft>
            </a:pPr>
            <a:r>
              <a:rPr lang="en-US" sz="4000" i="1" dirty="0">
                <a:effectLst>
                  <a:outerShdw blurRad="38100" dist="38100" dir="2700000" algn="tl">
                    <a:srgbClr val="000000">
                      <a:alpha val="43137"/>
                    </a:srgbClr>
                  </a:outerShdw>
                </a:effectLst>
                <a:latin typeface="Frutiger Serif LT Pro" panose="020A0503080406020203" pitchFamily="18" charset="0"/>
              </a:rPr>
              <a:t>(2016 to 2020)</a:t>
            </a:r>
          </a:p>
        </p:txBody>
      </p:sp>
    </p:spTree>
    <p:extLst>
      <p:ext uri="{BB962C8B-B14F-4D97-AF65-F5344CB8AC3E}">
        <p14:creationId xmlns:p14="http://schemas.microsoft.com/office/powerpoint/2010/main" val="1030039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39FF54-A628-80EA-0463-FA38080D8ED9}"/>
              </a:ext>
            </a:extLst>
          </p:cNvPr>
          <p:cNvSpPr txBox="1"/>
          <p:nvPr/>
        </p:nvSpPr>
        <p:spPr>
          <a:xfrm>
            <a:off x="958998" y="2064805"/>
            <a:ext cx="10274004" cy="4093428"/>
          </a:xfrm>
          <a:prstGeom prst="rect">
            <a:avLst/>
          </a:prstGeom>
          <a:noFill/>
        </p:spPr>
        <p:txBody>
          <a:bodyPr wrap="square">
            <a:spAutoFit/>
          </a:bodyPr>
          <a:lstStyle/>
          <a:p>
            <a:pPr marL="457200" indent="-457200">
              <a:spcAft>
                <a:spcPts val="3600"/>
              </a:spcAft>
              <a:buFont typeface="Wingdings" panose="05000000000000000000" pitchFamily="2" charset="2"/>
              <a:buChar char="§"/>
            </a:pPr>
            <a:r>
              <a:rPr lang="en-US" sz="4000" dirty="0">
                <a:solidFill>
                  <a:schemeClr val="accent1">
                    <a:lumMod val="50000"/>
                  </a:schemeClr>
                </a:solidFill>
                <a:effectLst>
                  <a:outerShdw blurRad="38100" dist="38100" dir="2700000" algn="tl">
                    <a:srgbClr val="000000">
                      <a:alpha val="43137"/>
                    </a:srgbClr>
                  </a:outerShdw>
                </a:effectLst>
                <a:latin typeface="Frutiger Serif LT Pro" panose="020A0503080406020203" pitchFamily="18" charset="0"/>
              </a:rPr>
              <a:t>915 total in WELS</a:t>
            </a:r>
          </a:p>
          <a:p>
            <a:pPr marL="457200" indent="-457200">
              <a:spcAft>
                <a:spcPts val="3600"/>
              </a:spcAft>
              <a:buFont typeface="Wingdings" panose="05000000000000000000" pitchFamily="2" charset="2"/>
              <a:buChar char="§"/>
            </a:pPr>
            <a:r>
              <a:rPr lang="en-US" sz="4000" dirty="0">
                <a:solidFill>
                  <a:schemeClr val="accent1">
                    <a:lumMod val="50000"/>
                  </a:schemeClr>
                </a:solidFill>
                <a:effectLst>
                  <a:outerShdw blurRad="38100" dist="38100" dir="2700000" algn="tl">
                    <a:srgbClr val="000000">
                      <a:alpha val="43137"/>
                    </a:srgbClr>
                  </a:outerShdw>
                </a:effectLst>
                <a:latin typeface="Frutiger Serif LT Pro" panose="020A0503080406020203" pitchFamily="18" charset="0"/>
              </a:rPr>
              <a:t>25% of those marriages occurred in 2.6% of congregations (~30 churches).</a:t>
            </a:r>
          </a:p>
          <a:p>
            <a:pPr marL="457200" indent="-457200">
              <a:spcAft>
                <a:spcPts val="3600"/>
              </a:spcAft>
              <a:buFont typeface="Wingdings" panose="05000000000000000000" pitchFamily="2" charset="2"/>
              <a:buChar char="§"/>
            </a:pPr>
            <a:r>
              <a:rPr lang="en-US" sz="4000" dirty="0">
                <a:solidFill>
                  <a:schemeClr val="accent1">
                    <a:lumMod val="50000"/>
                  </a:schemeClr>
                </a:solidFill>
                <a:effectLst>
                  <a:outerShdw blurRad="38100" dist="38100" dir="2700000" algn="tl">
                    <a:srgbClr val="000000">
                      <a:alpha val="43137"/>
                    </a:srgbClr>
                  </a:outerShdw>
                </a:effectLst>
                <a:latin typeface="Frutiger Serif LT Pro" panose="020A0503080406020203" pitchFamily="18" charset="0"/>
              </a:rPr>
              <a:t>Two-thirds of congregations had zero marriages.</a:t>
            </a:r>
          </a:p>
        </p:txBody>
      </p:sp>
      <p:sp>
        <p:nvSpPr>
          <p:cNvPr id="3" name="Rectangle 2">
            <a:extLst>
              <a:ext uri="{FF2B5EF4-FFF2-40B4-BE49-F238E27FC236}">
                <a16:creationId xmlns:a16="http://schemas.microsoft.com/office/drawing/2014/main" id="{B1EAD7DC-207E-2FEE-BD07-D71E34869BEE}"/>
              </a:ext>
            </a:extLst>
          </p:cNvPr>
          <p:cNvSpPr/>
          <p:nvPr/>
        </p:nvSpPr>
        <p:spPr>
          <a:xfrm>
            <a:off x="0" y="0"/>
            <a:ext cx="12192000" cy="1649506"/>
          </a:xfrm>
          <a:prstGeom prst="rect">
            <a:avLst/>
          </a:prstGeom>
          <a:solidFill>
            <a:srgbClr val="203864">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DBFC399-31AD-AE7D-30EF-E3CC15C6D5AD}"/>
              </a:ext>
            </a:extLst>
          </p:cNvPr>
          <p:cNvSpPr txBox="1"/>
          <p:nvPr/>
        </p:nvSpPr>
        <p:spPr>
          <a:xfrm>
            <a:off x="331693" y="308619"/>
            <a:ext cx="10300447" cy="1015663"/>
          </a:xfrm>
          <a:prstGeom prst="rect">
            <a:avLst/>
          </a:prstGeom>
          <a:noFill/>
        </p:spPr>
        <p:txBody>
          <a:bodyPr wrap="square" rtlCol="0">
            <a:spAutoFit/>
          </a:bodyPr>
          <a:lstStyle/>
          <a:p>
            <a:r>
              <a:rPr lang="en-US" sz="6000" b="1" dirty="0">
                <a:solidFill>
                  <a:schemeClr val="bg1"/>
                </a:solidFill>
                <a:effectLst>
                  <a:outerShdw blurRad="38100" dist="38100" dir="2700000" algn="tl">
                    <a:srgbClr val="000000">
                      <a:alpha val="43137"/>
                    </a:srgbClr>
                  </a:outerShdw>
                </a:effectLst>
                <a:latin typeface="Frutiger LT Std 55 Roman" panose="020B0602020204020204" pitchFamily="34" charset="0"/>
              </a:rPr>
              <a:t>MARRIAGES IN 2024</a:t>
            </a:r>
          </a:p>
        </p:txBody>
      </p:sp>
    </p:spTree>
    <p:extLst>
      <p:ext uri="{BB962C8B-B14F-4D97-AF65-F5344CB8AC3E}">
        <p14:creationId xmlns:p14="http://schemas.microsoft.com/office/powerpoint/2010/main" val="2061255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0FF06C4-A9D9-CAAA-CCE7-9914C765F741}"/>
              </a:ext>
            </a:extLst>
          </p:cNvPr>
          <p:cNvGraphicFramePr/>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032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56C22F7-0716-7599-786A-7D5B61E73D1A}"/>
              </a:ext>
            </a:extLst>
          </p:cNvPr>
          <p:cNvGraphicFramePr/>
          <p:nvPr/>
        </p:nvGraphicFramePr>
        <p:xfrm>
          <a:off x="104503" y="0"/>
          <a:ext cx="12087497"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903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CB30-FADA-8BA7-7020-7D303F978EFB}"/>
              </a:ext>
            </a:extLst>
          </p:cNvPr>
          <p:cNvSpPr>
            <a:spLocks noGrp="1"/>
          </p:cNvSpPr>
          <p:nvPr>
            <p:ph type="title"/>
          </p:nvPr>
        </p:nvSpPr>
        <p:spPr>
          <a:xfrm>
            <a:off x="838200" y="52952"/>
            <a:ext cx="10515600" cy="1325563"/>
          </a:xfrm>
        </p:spPr>
        <p:txBody>
          <a:bodyPr/>
          <a:lstStyle/>
          <a:p>
            <a:r>
              <a:rPr lang="en-US" b="1" dirty="0">
                <a:solidFill>
                  <a:schemeClr val="bg1"/>
                </a:solidFill>
              </a:rPr>
              <a:t>Three Tiered, Four School System</a:t>
            </a:r>
          </a:p>
        </p:txBody>
      </p:sp>
      <p:sp>
        <p:nvSpPr>
          <p:cNvPr id="6" name="Content Placeholder 2">
            <a:extLst>
              <a:ext uri="{FF2B5EF4-FFF2-40B4-BE49-F238E27FC236}">
                <a16:creationId xmlns:a16="http://schemas.microsoft.com/office/drawing/2014/main" id="{B79A4DFA-172C-B5FC-5E13-BCCB85BC2CF4}"/>
              </a:ext>
            </a:extLst>
          </p:cNvPr>
          <p:cNvSpPr>
            <a:spLocks noGrp="1"/>
          </p:cNvSpPr>
          <p:nvPr>
            <p:ph idx="1"/>
          </p:nvPr>
        </p:nvSpPr>
        <p:spPr>
          <a:xfrm>
            <a:off x="294209" y="5621969"/>
            <a:ext cx="2535936" cy="570103"/>
          </a:xfrm>
        </p:spPr>
        <p:txBody>
          <a:bodyPr>
            <a:normAutofit/>
          </a:bodyPr>
          <a:lstStyle/>
          <a:p>
            <a:pPr marL="0" indent="0" algn="ctr">
              <a:buNone/>
            </a:pPr>
            <a:r>
              <a:rPr lang="en-US" dirty="0">
                <a:solidFill>
                  <a:schemeClr val="bg1"/>
                </a:solidFill>
              </a:rPr>
              <a:t>2 Prep Schools</a:t>
            </a:r>
          </a:p>
        </p:txBody>
      </p:sp>
      <p:sp>
        <p:nvSpPr>
          <p:cNvPr id="7" name="Content Placeholder 2">
            <a:extLst>
              <a:ext uri="{FF2B5EF4-FFF2-40B4-BE49-F238E27FC236}">
                <a16:creationId xmlns:a16="http://schemas.microsoft.com/office/drawing/2014/main" id="{386B8492-C7C7-7B6C-B306-34A23C77A05F}"/>
              </a:ext>
            </a:extLst>
          </p:cNvPr>
          <p:cNvSpPr txBox="1">
            <a:spLocks/>
          </p:cNvSpPr>
          <p:nvPr/>
        </p:nvSpPr>
        <p:spPr>
          <a:xfrm>
            <a:off x="4828032" y="4594448"/>
            <a:ext cx="2535936" cy="570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1 College</a:t>
            </a:r>
          </a:p>
        </p:txBody>
      </p:sp>
      <p:sp>
        <p:nvSpPr>
          <p:cNvPr id="8" name="Content Placeholder 2">
            <a:extLst>
              <a:ext uri="{FF2B5EF4-FFF2-40B4-BE49-F238E27FC236}">
                <a16:creationId xmlns:a16="http://schemas.microsoft.com/office/drawing/2014/main" id="{7FE631C9-562F-C4E3-165B-D1730644AAB9}"/>
              </a:ext>
            </a:extLst>
          </p:cNvPr>
          <p:cNvSpPr txBox="1">
            <a:spLocks/>
          </p:cNvSpPr>
          <p:nvPr/>
        </p:nvSpPr>
        <p:spPr>
          <a:xfrm>
            <a:off x="9227050" y="4594448"/>
            <a:ext cx="2535936" cy="570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1 Seminary</a:t>
            </a:r>
          </a:p>
        </p:txBody>
      </p:sp>
      <p:pic>
        <p:nvPicPr>
          <p:cNvPr id="9" name="Picture 8">
            <a:extLst>
              <a:ext uri="{FF2B5EF4-FFF2-40B4-BE49-F238E27FC236}">
                <a16:creationId xmlns:a16="http://schemas.microsoft.com/office/drawing/2014/main" id="{0A8F58FE-F5A0-3FC4-A0FE-DCD17346DA96}"/>
              </a:ext>
            </a:extLst>
          </p:cNvPr>
          <p:cNvPicPr>
            <a:picLocks noChangeAspect="1"/>
          </p:cNvPicPr>
          <p:nvPr/>
        </p:nvPicPr>
        <p:blipFill>
          <a:blip r:embed="rId4" cstate="print">
            <a:extLst>
              <a:ext uri="{28A0092B-C50C-407E-A947-70E740481C1C}">
                <a14:useLocalDpi xmlns:a14="http://schemas.microsoft.com/office/drawing/2010/main"/>
              </a:ext>
            </a:extLst>
          </a:blip>
          <a:srcRect l="27217" t="16644" r="26600" b="15562"/>
          <a:stretch>
            <a:fillRect/>
          </a:stretch>
        </p:blipFill>
        <p:spPr>
          <a:xfrm>
            <a:off x="429014" y="1266319"/>
            <a:ext cx="2278760" cy="1846489"/>
          </a:xfrm>
          <a:prstGeom prst="rect">
            <a:avLst/>
          </a:prstGeom>
        </p:spPr>
      </p:pic>
      <p:sp>
        <p:nvSpPr>
          <p:cNvPr id="10" name="Arrow: Right 9">
            <a:extLst>
              <a:ext uri="{FF2B5EF4-FFF2-40B4-BE49-F238E27FC236}">
                <a16:creationId xmlns:a16="http://schemas.microsoft.com/office/drawing/2014/main" id="{D49136B1-59C4-2C17-87CD-BA43B2A52154}"/>
              </a:ext>
            </a:extLst>
          </p:cNvPr>
          <p:cNvSpPr/>
          <p:nvPr/>
        </p:nvSpPr>
        <p:spPr>
          <a:xfrm>
            <a:off x="3092797" y="3429000"/>
            <a:ext cx="999242" cy="43599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Arrow: Right 10">
            <a:extLst>
              <a:ext uri="{FF2B5EF4-FFF2-40B4-BE49-F238E27FC236}">
                <a16:creationId xmlns:a16="http://schemas.microsoft.com/office/drawing/2014/main" id="{2FA01E58-D55B-3934-B434-4F3D0233BF8C}"/>
              </a:ext>
            </a:extLst>
          </p:cNvPr>
          <p:cNvSpPr/>
          <p:nvPr/>
        </p:nvSpPr>
        <p:spPr>
          <a:xfrm>
            <a:off x="7732238" y="3429000"/>
            <a:ext cx="999242" cy="43599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69FC72A3-1D9A-91BB-42F0-51996DF4AB22}"/>
              </a:ext>
            </a:extLst>
          </p:cNvPr>
          <p:cNvPicPr>
            <a:picLocks noChangeAspect="1"/>
          </p:cNvPicPr>
          <p:nvPr/>
        </p:nvPicPr>
        <p:blipFill>
          <a:blip r:embed="rId5" cstate="print">
            <a:extLst>
              <a:ext uri="{28A0092B-C50C-407E-A947-70E740481C1C}">
                <a14:useLocalDpi xmlns:a14="http://schemas.microsoft.com/office/drawing/2010/main"/>
              </a:ext>
            </a:extLst>
          </a:blip>
          <a:srcRect l="16816" t="19434" r="15599" b="25126"/>
          <a:stretch>
            <a:fillRect/>
          </a:stretch>
        </p:blipFill>
        <p:spPr>
          <a:xfrm>
            <a:off x="8916123" y="2856252"/>
            <a:ext cx="3096007" cy="1428926"/>
          </a:xfrm>
          <a:prstGeom prst="rect">
            <a:avLst/>
          </a:prstGeom>
        </p:spPr>
      </p:pic>
      <p:pic>
        <p:nvPicPr>
          <p:cNvPr id="15" name="Picture 14">
            <a:extLst>
              <a:ext uri="{FF2B5EF4-FFF2-40B4-BE49-F238E27FC236}">
                <a16:creationId xmlns:a16="http://schemas.microsoft.com/office/drawing/2014/main" id="{319F4254-596F-4818-AB0A-7B86CD8DAE90}"/>
              </a:ext>
            </a:extLst>
          </p:cNvPr>
          <p:cNvPicPr>
            <a:picLocks noChangeAspect="1"/>
          </p:cNvPicPr>
          <p:nvPr/>
        </p:nvPicPr>
        <p:blipFill>
          <a:blip r:embed="rId6">
            <a:extLst>
              <a:ext uri="{28A0092B-C50C-407E-A947-70E740481C1C}">
                <a14:useLocalDpi xmlns:a14="http://schemas.microsoft.com/office/drawing/2010/main" val="0"/>
              </a:ext>
            </a:extLst>
          </a:blip>
          <a:srcRect l="6167" t="11111" r="7517" b="17344"/>
          <a:stretch>
            <a:fillRect/>
          </a:stretch>
        </p:blipFill>
        <p:spPr>
          <a:xfrm>
            <a:off x="4374794" y="2973743"/>
            <a:ext cx="3172802" cy="1311435"/>
          </a:xfrm>
          <a:prstGeom prst="rect">
            <a:avLst/>
          </a:prstGeom>
        </p:spPr>
      </p:pic>
      <p:pic>
        <p:nvPicPr>
          <p:cNvPr id="16" name="Picture 2">
            <a:extLst>
              <a:ext uri="{FF2B5EF4-FFF2-40B4-BE49-F238E27FC236}">
                <a16:creationId xmlns:a16="http://schemas.microsoft.com/office/drawing/2014/main" id="{5B6454C2-F316-EACB-0FFE-155EC88EFBAA}"/>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429014" y="3193012"/>
            <a:ext cx="2266326" cy="2266326"/>
          </a:xfrm>
          <a:prstGeom prst="rect">
            <a:avLst/>
          </a:prstGeom>
          <a:solidFill>
            <a:schemeClr val="bg1"/>
          </a:solidFill>
          <a:ln>
            <a:noFill/>
          </a:ln>
        </p:spPr>
      </p:pic>
    </p:spTree>
    <p:extLst>
      <p:ext uri="{BB962C8B-B14F-4D97-AF65-F5344CB8AC3E}">
        <p14:creationId xmlns:p14="http://schemas.microsoft.com/office/powerpoint/2010/main" val="2054748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3C20C4C-18D4-1799-CF6F-8A0A04C5C35F}"/>
              </a:ext>
            </a:extLst>
          </p:cNvPr>
          <p:cNvGraphicFramePr/>
          <p:nvPr/>
        </p:nvGraphicFramePr>
        <p:xfrm>
          <a:off x="177282" y="186611"/>
          <a:ext cx="11812555" cy="64754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7315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C58D026-2FA7-D102-C048-8C525AE702FB}"/>
              </a:ext>
            </a:extLst>
          </p:cNvPr>
          <p:cNvGraphicFramePr/>
          <p:nvPr/>
        </p:nvGraphicFramePr>
        <p:xfrm>
          <a:off x="381965" y="1658982"/>
          <a:ext cx="11563107" cy="519901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0778DCE-C379-D6DB-54C3-0FA3B8D7F2B7}"/>
              </a:ext>
            </a:extLst>
          </p:cNvPr>
          <p:cNvSpPr txBox="1"/>
          <p:nvPr/>
        </p:nvSpPr>
        <p:spPr>
          <a:xfrm>
            <a:off x="272954" y="143301"/>
            <a:ext cx="11641540" cy="1261884"/>
          </a:xfrm>
          <a:prstGeom prst="rect">
            <a:avLst/>
          </a:prstGeom>
          <a:noFill/>
        </p:spPr>
        <p:txBody>
          <a:bodyPr wrap="square" rtlCol="0">
            <a:spAutoFit/>
          </a:bodyPr>
          <a:lstStyle/>
          <a:p>
            <a:r>
              <a:rPr lang="en-US" sz="4400" b="1" dirty="0">
                <a:latin typeface="Frutiger LT Std 55 Roman" panose="020B0602020204020204" pitchFamily="34" charset="0"/>
              </a:rPr>
              <a:t>WELS “ENROLLMENT CLIFF”</a:t>
            </a:r>
          </a:p>
          <a:p>
            <a:r>
              <a:rPr lang="en-US" sz="3200" dirty="0">
                <a:latin typeface="Frutiger LT Std 47 Light Cn" panose="020B0406020204020204" pitchFamily="34" charset="0"/>
              </a:rPr>
              <a:t>Pool of Students for Each Grade: 24/25 School Year Versus 14/15 School Year</a:t>
            </a:r>
          </a:p>
        </p:txBody>
      </p:sp>
      <p:grpSp>
        <p:nvGrpSpPr>
          <p:cNvPr id="5" name="Group 4">
            <a:extLst>
              <a:ext uri="{FF2B5EF4-FFF2-40B4-BE49-F238E27FC236}">
                <a16:creationId xmlns:a16="http://schemas.microsoft.com/office/drawing/2014/main" id="{D7BD300F-15EE-306F-B105-D9683F681802}"/>
              </a:ext>
            </a:extLst>
          </p:cNvPr>
          <p:cNvGrpSpPr/>
          <p:nvPr/>
        </p:nvGrpSpPr>
        <p:grpSpPr>
          <a:xfrm>
            <a:off x="5221632" y="3562065"/>
            <a:ext cx="5868537" cy="2642792"/>
            <a:chOff x="5404512" y="3562065"/>
            <a:chExt cx="5868537" cy="3152634"/>
          </a:xfrm>
        </p:grpSpPr>
        <p:sp>
          <p:nvSpPr>
            <p:cNvPr id="6" name="Rectangle: Rounded Corners 5">
              <a:extLst>
                <a:ext uri="{FF2B5EF4-FFF2-40B4-BE49-F238E27FC236}">
                  <a16:creationId xmlns:a16="http://schemas.microsoft.com/office/drawing/2014/main" id="{A5EFFE9C-20F2-2556-A368-0F8883044EB6}"/>
                </a:ext>
              </a:extLst>
            </p:cNvPr>
            <p:cNvSpPr/>
            <p:nvPr/>
          </p:nvSpPr>
          <p:spPr>
            <a:xfrm>
              <a:off x="5404512" y="3848668"/>
              <a:ext cx="5868537" cy="2866031"/>
            </a:xfrm>
            <a:prstGeom prst="roundRect">
              <a:avLst>
                <a:gd name="adj" fmla="val 3623"/>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spcAft>
                  <a:spcPts val="600"/>
                </a:spcAft>
              </a:pPr>
              <a:r>
                <a:rPr lang="en-US" sz="3200" b="1" kern="1200" dirty="0">
                  <a:solidFill>
                    <a:schemeClr val="bg1"/>
                  </a:solidFill>
                  <a:latin typeface="Frutiger LT Std 55 Roman" panose="020B0602020204020204" pitchFamily="34" charset="0"/>
                </a:rPr>
                <a:t>FOURTH GRADE POOL</a:t>
              </a:r>
            </a:p>
            <a:p>
              <a:pPr algn="ctr">
                <a:spcAft>
                  <a:spcPts val="600"/>
                </a:spcAft>
              </a:pPr>
              <a:r>
                <a:rPr lang="en-US" sz="2400" kern="1200" dirty="0">
                  <a:latin typeface="Frutiger LT Std 55 Roman" panose="020B0602020204020204" pitchFamily="34" charset="0"/>
                </a:rPr>
                <a:t>14/15 School Year = 7,006</a:t>
              </a:r>
            </a:p>
            <a:p>
              <a:pPr algn="ctr">
                <a:spcAft>
                  <a:spcPts val="600"/>
                </a:spcAft>
              </a:pPr>
              <a:r>
                <a:rPr lang="en-US" sz="2400" kern="1200" dirty="0">
                  <a:latin typeface="Frutiger LT Std 55 Roman" panose="020B0602020204020204" pitchFamily="34" charset="0"/>
                </a:rPr>
                <a:t>24/25 School Year = 5,678</a:t>
              </a:r>
            </a:p>
            <a:p>
              <a:pPr algn="ctr">
                <a:spcAft>
                  <a:spcPts val="600"/>
                </a:spcAft>
              </a:pPr>
              <a:r>
                <a:rPr lang="en-US" sz="6000" b="1" kern="1200" dirty="0">
                  <a:solidFill>
                    <a:srgbClr val="FFFF00"/>
                  </a:solidFill>
                  <a:latin typeface="Frutiger LT Std 55 Roman" panose="020B0602020204020204" pitchFamily="34" charset="0"/>
                </a:rPr>
                <a:t>-19%</a:t>
              </a:r>
            </a:p>
          </p:txBody>
        </p:sp>
        <p:sp>
          <p:nvSpPr>
            <p:cNvPr id="7" name="Arrow: Up 6">
              <a:extLst>
                <a:ext uri="{FF2B5EF4-FFF2-40B4-BE49-F238E27FC236}">
                  <a16:creationId xmlns:a16="http://schemas.microsoft.com/office/drawing/2014/main" id="{7D5E08D6-F8EA-C0C6-601C-849E7CCF1FCF}"/>
                </a:ext>
              </a:extLst>
            </p:cNvPr>
            <p:cNvSpPr/>
            <p:nvPr/>
          </p:nvSpPr>
          <p:spPr>
            <a:xfrm>
              <a:off x="5513694" y="3562065"/>
              <a:ext cx="445827" cy="286603"/>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28451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52245A3-5CE2-E956-E422-918554E25895}"/>
              </a:ext>
            </a:extLst>
          </p:cNvPr>
          <p:cNvGraphicFramePr>
            <a:graphicFrameLocks/>
          </p:cNvGraphicFramePr>
          <p:nvPr/>
        </p:nvGraphicFramePr>
        <p:xfrm>
          <a:off x="94268" y="188536"/>
          <a:ext cx="11774077" cy="6561056"/>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Rounded Corners 3">
            <a:extLst>
              <a:ext uri="{FF2B5EF4-FFF2-40B4-BE49-F238E27FC236}">
                <a16:creationId xmlns:a16="http://schemas.microsoft.com/office/drawing/2014/main" id="{769648B3-4B97-504E-CD46-A8EF137757EA}"/>
              </a:ext>
            </a:extLst>
          </p:cNvPr>
          <p:cNvSpPr/>
          <p:nvPr/>
        </p:nvSpPr>
        <p:spPr>
          <a:xfrm>
            <a:off x="323655" y="433633"/>
            <a:ext cx="4663124" cy="6070862"/>
          </a:xfrm>
          <a:prstGeom prst="roundRect">
            <a:avLst>
              <a:gd name="adj" fmla="val 477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2800" kern="1200" dirty="0">
                <a:solidFill>
                  <a:schemeClr val="tx1"/>
                </a:solidFill>
              </a:rPr>
              <a:t>There are multiple models that reasonably allow for a forecast of increased enrollment at MLC over the next six to seven years. </a:t>
            </a:r>
          </a:p>
          <a:p>
            <a:r>
              <a:rPr lang="en-US" sz="2800" b="1" kern="1200" dirty="0">
                <a:solidFill>
                  <a:schemeClr val="tx1"/>
                </a:solidFill>
              </a:rPr>
              <a:t>HOWEVER…</a:t>
            </a:r>
          </a:p>
          <a:p>
            <a:r>
              <a:rPr lang="en-US" sz="2800" kern="1200" dirty="0">
                <a:solidFill>
                  <a:schemeClr val="tx1"/>
                </a:solidFill>
              </a:rPr>
              <a:t>There is no reasonable model that avoids producing a forecast demonstrating a precipitous drop in the next decade, as the enrollment cliff works its way through our system. </a:t>
            </a:r>
          </a:p>
        </p:txBody>
      </p:sp>
    </p:spTree>
    <p:extLst>
      <p:ext uri="{BB962C8B-B14F-4D97-AF65-F5344CB8AC3E}">
        <p14:creationId xmlns:p14="http://schemas.microsoft.com/office/powerpoint/2010/main" val="4034320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169CCBA-E95C-8B82-5521-4CE691CB23C8}"/>
              </a:ext>
            </a:extLst>
          </p:cNvPr>
          <p:cNvGraphicFramePr/>
          <p:nvPr/>
        </p:nvGraphicFramePr>
        <p:xfrm>
          <a:off x="335666" y="208344"/>
          <a:ext cx="11401063" cy="62966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9164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61E019-0F16-2E2A-F6A3-231593330675}"/>
              </a:ext>
            </a:extLst>
          </p:cNvPr>
          <p:cNvSpPr txBox="1"/>
          <p:nvPr/>
        </p:nvSpPr>
        <p:spPr>
          <a:xfrm>
            <a:off x="0" y="144379"/>
            <a:ext cx="12191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panose="020B0004020202020204" pitchFamily="34" charset="0"/>
                <a:cs typeface="Aptos Serif" panose="02020604070405020304" pitchFamily="18" charset="0"/>
              </a:rPr>
              <a:t>WELS’ SCHOOLS FUTURE ENROLLMENT</a:t>
            </a:r>
          </a:p>
        </p:txBody>
      </p:sp>
      <p:pic>
        <p:nvPicPr>
          <p:cNvPr id="7" name="Picture 6">
            <a:extLst>
              <a:ext uri="{FF2B5EF4-FFF2-40B4-BE49-F238E27FC236}">
                <a16:creationId xmlns:a16="http://schemas.microsoft.com/office/drawing/2014/main" id="{C7233341-722E-99FA-420C-F8A3779B7A20}"/>
              </a:ext>
            </a:extLst>
          </p:cNvPr>
          <p:cNvPicPr>
            <a:picLocks noChangeAspect="1"/>
          </p:cNvPicPr>
          <p:nvPr/>
        </p:nvPicPr>
        <p:blipFill>
          <a:blip r:embed="rId3"/>
          <a:stretch>
            <a:fillRect/>
          </a:stretch>
        </p:blipFill>
        <p:spPr>
          <a:xfrm>
            <a:off x="1306542" y="1061669"/>
            <a:ext cx="9578915" cy="5651952"/>
          </a:xfrm>
          <a:prstGeom prst="rect">
            <a:avLst/>
          </a:prstGeom>
        </p:spPr>
      </p:pic>
      <p:sp>
        <p:nvSpPr>
          <p:cNvPr id="8" name="Rectangle: Rounded Corners 7">
            <a:extLst>
              <a:ext uri="{FF2B5EF4-FFF2-40B4-BE49-F238E27FC236}">
                <a16:creationId xmlns:a16="http://schemas.microsoft.com/office/drawing/2014/main" id="{CF0E0CD6-58CB-1F8A-C99E-E7572B60C664}"/>
              </a:ext>
            </a:extLst>
          </p:cNvPr>
          <p:cNvSpPr/>
          <p:nvPr/>
        </p:nvSpPr>
        <p:spPr>
          <a:xfrm>
            <a:off x="4666965" y="2750610"/>
            <a:ext cx="847023" cy="38501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47,261</a:t>
            </a:r>
          </a:p>
        </p:txBody>
      </p:sp>
      <p:sp>
        <p:nvSpPr>
          <p:cNvPr id="9" name="Rectangle: Rounded Corners 8">
            <a:extLst>
              <a:ext uri="{FF2B5EF4-FFF2-40B4-BE49-F238E27FC236}">
                <a16:creationId xmlns:a16="http://schemas.microsoft.com/office/drawing/2014/main" id="{A7C022A0-7A07-0F2F-2AF1-2274B1C318E4}"/>
              </a:ext>
            </a:extLst>
          </p:cNvPr>
          <p:cNvSpPr/>
          <p:nvPr/>
        </p:nvSpPr>
        <p:spPr>
          <a:xfrm>
            <a:off x="7134604" y="2171699"/>
            <a:ext cx="847023" cy="38501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56,866</a:t>
            </a:r>
          </a:p>
        </p:txBody>
      </p:sp>
      <p:sp>
        <p:nvSpPr>
          <p:cNvPr id="10" name="Rectangle: Rounded Corners 9">
            <a:extLst>
              <a:ext uri="{FF2B5EF4-FFF2-40B4-BE49-F238E27FC236}">
                <a16:creationId xmlns:a16="http://schemas.microsoft.com/office/drawing/2014/main" id="{E773E822-0A1C-FFE0-F113-B0CCC04390B5}"/>
              </a:ext>
            </a:extLst>
          </p:cNvPr>
          <p:cNvSpPr/>
          <p:nvPr/>
        </p:nvSpPr>
        <p:spPr>
          <a:xfrm>
            <a:off x="9640159" y="1066161"/>
            <a:ext cx="847023" cy="385010"/>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74,819</a:t>
            </a:r>
          </a:p>
        </p:txBody>
      </p:sp>
      <p:sp>
        <p:nvSpPr>
          <p:cNvPr id="11" name="Arrow: Right 10">
            <a:extLst>
              <a:ext uri="{FF2B5EF4-FFF2-40B4-BE49-F238E27FC236}">
                <a16:creationId xmlns:a16="http://schemas.microsoft.com/office/drawing/2014/main" id="{4FFB0252-E396-3AFC-8D33-312BC01D25F9}"/>
              </a:ext>
            </a:extLst>
          </p:cNvPr>
          <p:cNvSpPr/>
          <p:nvPr/>
        </p:nvSpPr>
        <p:spPr>
          <a:xfrm rot="20674610">
            <a:off x="5588019" y="2272764"/>
            <a:ext cx="1514713" cy="5678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+20.3%</a:t>
            </a:r>
          </a:p>
        </p:txBody>
      </p:sp>
      <p:sp>
        <p:nvSpPr>
          <p:cNvPr id="12" name="Arrow: Right 11">
            <a:extLst>
              <a:ext uri="{FF2B5EF4-FFF2-40B4-BE49-F238E27FC236}">
                <a16:creationId xmlns:a16="http://schemas.microsoft.com/office/drawing/2014/main" id="{9AD6F37E-4250-E76E-5BA2-B91B264D94E2}"/>
              </a:ext>
            </a:extLst>
          </p:cNvPr>
          <p:cNvSpPr/>
          <p:nvPr/>
        </p:nvSpPr>
        <p:spPr>
          <a:xfrm rot="19786058">
            <a:off x="8135820" y="1463343"/>
            <a:ext cx="1460704" cy="5678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+31.6%</a:t>
            </a:r>
          </a:p>
        </p:txBody>
      </p:sp>
      <p:sp>
        <p:nvSpPr>
          <p:cNvPr id="16" name="Arrow: Left 15">
            <a:extLst>
              <a:ext uri="{FF2B5EF4-FFF2-40B4-BE49-F238E27FC236}">
                <a16:creationId xmlns:a16="http://schemas.microsoft.com/office/drawing/2014/main" id="{86A59AE0-1183-9369-2878-A1D7FAA712F6}"/>
              </a:ext>
            </a:extLst>
          </p:cNvPr>
          <p:cNvSpPr/>
          <p:nvPr/>
        </p:nvSpPr>
        <p:spPr>
          <a:xfrm>
            <a:off x="10560587" y="1889068"/>
            <a:ext cx="1228339" cy="1054047"/>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38.3%</a:t>
            </a:r>
          </a:p>
        </p:txBody>
      </p:sp>
      <p:sp>
        <p:nvSpPr>
          <p:cNvPr id="17" name="Arrow: Left 16">
            <a:extLst>
              <a:ext uri="{FF2B5EF4-FFF2-40B4-BE49-F238E27FC236}">
                <a16:creationId xmlns:a16="http://schemas.microsoft.com/office/drawing/2014/main" id="{9C155ED8-B991-75DE-73DB-D71C7F246E8E}"/>
              </a:ext>
            </a:extLst>
          </p:cNvPr>
          <p:cNvSpPr/>
          <p:nvPr/>
        </p:nvSpPr>
        <p:spPr>
          <a:xfrm>
            <a:off x="10560587" y="3770514"/>
            <a:ext cx="1228339" cy="1054047"/>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45.3%</a:t>
            </a:r>
          </a:p>
        </p:txBody>
      </p:sp>
      <p:sp>
        <p:nvSpPr>
          <p:cNvPr id="18" name="Arrow: Left 17">
            <a:extLst>
              <a:ext uri="{FF2B5EF4-FFF2-40B4-BE49-F238E27FC236}">
                <a16:creationId xmlns:a16="http://schemas.microsoft.com/office/drawing/2014/main" id="{264BE16A-B2F4-9475-9FA4-A0AD0922E844}"/>
              </a:ext>
            </a:extLst>
          </p:cNvPr>
          <p:cNvSpPr/>
          <p:nvPr/>
        </p:nvSpPr>
        <p:spPr>
          <a:xfrm>
            <a:off x="10560587" y="5124936"/>
            <a:ext cx="1228339" cy="1054047"/>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16.3%</a:t>
            </a:r>
          </a:p>
        </p:txBody>
      </p:sp>
    </p:spTree>
    <p:extLst>
      <p:ext uri="{BB962C8B-B14F-4D97-AF65-F5344CB8AC3E}">
        <p14:creationId xmlns:p14="http://schemas.microsoft.com/office/powerpoint/2010/main" val="3419553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0FC3A66-7552-0BE3-D947-4799349A0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A12FE-A81F-F9A8-A864-194B43D920B3}"/>
              </a:ext>
            </a:extLst>
          </p:cNvPr>
          <p:cNvSpPr>
            <a:spLocks noGrp="1"/>
          </p:cNvSpPr>
          <p:nvPr>
            <p:ph type="title"/>
          </p:nvPr>
        </p:nvSpPr>
        <p:spPr>
          <a:xfrm>
            <a:off x="838200" y="1974208"/>
            <a:ext cx="10515600" cy="1943966"/>
          </a:xfrm>
        </p:spPr>
        <p:txBody>
          <a:bodyPr>
            <a:normAutofit/>
          </a:bodyPr>
          <a:lstStyle/>
          <a:p>
            <a:pPr algn="ctr"/>
            <a:r>
              <a:rPr lang="en-US" sz="6000" b="1" dirty="0">
                <a:solidFill>
                  <a:schemeClr val="bg1"/>
                </a:solidFill>
              </a:rPr>
              <a:t>What are we doing about this?</a:t>
            </a:r>
          </a:p>
        </p:txBody>
      </p:sp>
    </p:spTree>
    <p:extLst>
      <p:ext uri="{BB962C8B-B14F-4D97-AF65-F5344CB8AC3E}">
        <p14:creationId xmlns:p14="http://schemas.microsoft.com/office/powerpoint/2010/main" val="4139779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8578F1-0965-0BE3-D7D0-E0AFC0D214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E005AF-EBD0-5965-CC7D-49D9F988CA53}"/>
              </a:ext>
            </a:extLst>
          </p:cNvPr>
          <p:cNvPicPr>
            <a:picLocks noChangeAspect="1"/>
          </p:cNvPicPr>
          <p:nvPr/>
        </p:nvPicPr>
        <p:blipFill>
          <a:blip r:embed="rId4"/>
          <a:stretch>
            <a:fillRect/>
          </a:stretch>
        </p:blipFill>
        <p:spPr>
          <a:xfrm>
            <a:off x="5873713" y="0"/>
            <a:ext cx="2605884" cy="6858000"/>
          </a:xfrm>
          <a:prstGeom prst="rect">
            <a:avLst/>
          </a:prstGeom>
        </p:spPr>
      </p:pic>
      <p:pic>
        <p:nvPicPr>
          <p:cNvPr id="2" name="Picture 1" descr="A logo with a cross in a circle&#10;&#10;AI-generated content may be incorrect.">
            <a:extLst>
              <a:ext uri="{FF2B5EF4-FFF2-40B4-BE49-F238E27FC236}">
                <a16:creationId xmlns:a16="http://schemas.microsoft.com/office/drawing/2014/main" id="{5F0D2008-F6E1-D6B5-E22D-3EC6FF00BFE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7991" y="1065855"/>
            <a:ext cx="3512938" cy="3669736"/>
          </a:xfrm>
          <a:prstGeom prst="rect">
            <a:avLst/>
          </a:prstGeom>
        </p:spPr>
      </p:pic>
    </p:spTree>
    <p:extLst>
      <p:ext uri="{BB962C8B-B14F-4D97-AF65-F5344CB8AC3E}">
        <p14:creationId xmlns:p14="http://schemas.microsoft.com/office/powerpoint/2010/main" val="1115444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8D4438B-3ADA-8791-591F-4BCB7F0A35E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8B8B1BB-2553-C3B0-B746-05E985DF9538}"/>
              </a:ext>
            </a:extLst>
          </p:cNvPr>
          <p:cNvSpPr>
            <a:spLocks noGrp="1"/>
          </p:cNvSpPr>
          <p:nvPr>
            <p:ph type="title"/>
          </p:nvPr>
        </p:nvSpPr>
        <p:spPr>
          <a:xfrm>
            <a:off x="243190" y="289712"/>
            <a:ext cx="10221609" cy="1206580"/>
          </a:xfrm>
        </p:spPr>
        <p:txBody>
          <a:bodyPr/>
          <a:lstStyle/>
          <a:p>
            <a:pPr algn="ctr"/>
            <a:r>
              <a:rPr lang="en-US" dirty="0">
                <a:solidFill>
                  <a:srgbClr val="00245D"/>
                </a:solidFill>
              </a:rPr>
              <a:t>Christ Through Us Strategic Plan 2025-2035</a:t>
            </a:r>
          </a:p>
        </p:txBody>
      </p:sp>
      <p:sp>
        <p:nvSpPr>
          <p:cNvPr id="4" name="Arrow: Right 3">
            <a:extLst>
              <a:ext uri="{FF2B5EF4-FFF2-40B4-BE49-F238E27FC236}">
                <a16:creationId xmlns:a16="http://schemas.microsoft.com/office/drawing/2014/main" id="{5BB83C49-C8E0-B82C-CE14-76F74747A09E}"/>
              </a:ext>
            </a:extLst>
          </p:cNvPr>
          <p:cNvSpPr/>
          <p:nvPr/>
        </p:nvSpPr>
        <p:spPr>
          <a:xfrm>
            <a:off x="2697630" y="2089188"/>
            <a:ext cx="508149" cy="26092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DB4BF5E-D395-621F-4700-2B41A3D17B9A}"/>
              </a:ext>
            </a:extLst>
          </p:cNvPr>
          <p:cNvGrpSpPr/>
          <p:nvPr/>
        </p:nvGrpSpPr>
        <p:grpSpPr>
          <a:xfrm>
            <a:off x="369646" y="1415705"/>
            <a:ext cx="2201528" cy="1842190"/>
            <a:chOff x="8862720" y="1080116"/>
            <a:chExt cx="1381015" cy="863134"/>
          </a:xfrm>
        </p:grpSpPr>
        <p:sp>
          <p:nvSpPr>
            <p:cNvPr id="6" name="Rectangle: Rounded Corners 5">
              <a:extLst>
                <a:ext uri="{FF2B5EF4-FFF2-40B4-BE49-F238E27FC236}">
                  <a16:creationId xmlns:a16="http://schemas.microsoft.com/office/drawing/2014/main" id="{8206A3AE-F4D6-5D26-398B-DC158F78C47E}"/>
                </a:ext>
              </a:extLst>
            </p:cNvPr>
            <p:cNvSpPr/>
            <p:nvPr/>
          </p:nvSpPr>
          <p:spPr>
            <a:xfrm>
              <a:off x="8862720" y="1080116"/>
              <a:ext cx="1381015" cy="863134"/>
            </a:xfrm>
            <a:prstGeom prst="roundRect">
              <a:avLst>
                <a:gd name="adj" fmla="val 10000"/>
              </a:avLst>
            </a:pr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4">
              <a:extLst>
                <a:ext uri="{FF2B5EF4-FFF2-40B4-BE49-F238E27FC236}">
                  <a16:creationId xmlns:a16="http://schemas.microsoft.com/office/drawing/2014/main" id="{60774994-BE55-C886-5884-1CE8CE1596CE}"/>
                </a:ext>
              </a:extLst>
            </p:cNvPr>
            <p:cNvSpPr txBox="1"/>
            <p:nvPr/>
          </p:nvSpPr>
          <p:spPr>
            <a:xfrm>
              <a:off x="8888000" y="1105396"/>
              <a:ext cx="1330455" cy="8125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2400" b="0" i="1" kern="1200" dirty="0">
                  <a:latin typeface="Frutiger LT Std 45 Light" panose="020B0402020204020204" pitchFamily="34" charset="0"/>
                </a:rPr>
                <a:t>Sixteen</a:t>
              </a:r>
            </a:p>
            <a:p>
              <a:pPr marL="0" lvl="0" indent="0" algn="ctr" defTabSz="533400">
                <a:lnSpc>
                  <a:spcPct val="100000"/>
                </a:lnSpc>
                <a:spcBef>
                  <a:spcPct val="0"/>
                </a:spcBef>
                <a:spcAft>
                  <a:spcPts val="0"/>
                </a:spcAft>
                <a:buNone/>
              </a:pPr>
              <a:r>
                <a:rPr lang="en-US" sz="2400" b="1" kern="1200" dirty="0">
                  <a:latin typeface="Frutiger LT Std 45 Light" panose="020B0402020204020204" pitchFamily="34" charset="0"/>
                </a:rPr>
                <a:t>Expanded Ministry Pathways</a:t>
              </a:r>
            </a:p>
          </p:txBody>
        </p:sp>
      </p:grpSp>
      <p:sp>
        <p:nvSpPr>
          <p:cNvPr id="16" name="Content Placeholder 2">
            <a:extLst>
              <a:ext uri="{FF2B5EF4-FFF2-40B4-BE49-F238E27FC236}">
                <a16:creationId xmlns:a16="http://schemas.microsoft.com/office/drawing/2014/main" id="{A38B1014-4C85-40A8-A698-CEB92934A50C}"/>
              </a:ext>
            </a:extLst>
          </p:cNvPr>
          <p:cNvSpPr txBox="1">
            <a:spLocks/>
          </p:cNvSpPr>
          <p:nvPr/>
        </p:nvSpPr>
        <p:spPr>
          <a:xfrm>
            <a:off x="3332236" y="1469660"/>
            <a:ext cx="8527256" cy="46004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8B0E04"/>
                </a:solidFill>
              </a:rPr>
              <a:t>APPLE – Alternative Pathway to Professional Licensure Eligibility</a:t>
            </a:r>
          </a:p>
          <a:p>
            <a:r>
              <a:rPr lang="en-US" sz="3200" dirty="0">
                <a:solidFill>
                  <a:srgbClr val="8B0E04"/>
                </a:solidFill>
              </a:rPr>
              <a:t>Ministry Certification – Both Teacher and Staff Ministry</a:t>
            </a:r>
          </a:p>
          <a:p>
            <a:r>
              <a:rPr lang="en-US" sz="3200" dirty="0">
                <a:solidFill>
                  <a:srgbClr val="8B0E04"/>
                </a:solidFill>
              </a:rPr>
              <a:t>Encourage congregations with multiple pastors to consider a Staff Minister instead (Evangelism, Worship, Discipleship, Youth and Family, Counseling, looking at business and technology, etc.)</a:t>
            </a:r>
          </a:p>
          <a:p>
            <a:r>
              <a:rPr lang="en-US" sz="3200" dirty="0">
                <a:solidFill>
                  <a:srgbClr val="8B0E04"/>
                </a:solidFill>
              </a:rPr>
              <a:t>Congregational Assistant Program</a:t>
            </a:r>
          </a:p>
        </p:txBody>
      </p:sp>
    </p:spTree>
    <p:extLst>
      <p:ext uri="{BB962C8B-B14F-4D97-AF65-F5344CB8AC3E}">
        <p14:creationId xmlns:p14="http://schemas.microsoft.com/office/powerpoint/2010/main" val="236712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80962E-8B2B-5919-D9B9-E84AAA95CB8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C3F82D3-63C2-896E-C9FA-3F002C91C529}"/>
              </a:ext>
            </a:extLst>
          </p:cNvPr>
          <p:cNvSpPr>
            <a:spLocks noGrp="1"/>
          </p:cNvSpPr>
          <p:nvPr>
            <p:ph type="title"/>
          </p:nvPr>
        </p:nvSpPr>
        <p:spPr>
          <a:xfrm>
            <a:off x="243190" y="289712"/>
            <a:ext cx="10221609" cy="1206580"/>
          </a:xfrm>
        </p:spPr>
        <p:txBody>
          <a:bodyPr/>
          <a:lstStyle/>
          <a:p>
            <a:pPr algn="ctr"/>
            <a:r>
              <a:rPr lang="en-US" dirty="0">
                <a:solidFill>
                  <a:srgbClr val="00245D"/>
                </a:solidFill>
              </a:rPr>
              <a:t>Christ Through Us Strategic Plan 2025-2035</a:t>
            </a:r>
          </a:p>
        </p:txBody>
      </p:sp>
      <p:sp>
        <p:nvSpPr>
          <p:cNvPr id="2" name="Content Placeholder 2">
            <a:extLst>
              <a:ext uri="{FF2B5EF4-FFF2-40B4-BE49-F238E27FC236}">
                <a16:creationId xmlns:a16="http://schemas.microsoft.com/office/drawing/2014/main" id="{A5B17F3C-6576-6CDA-7408-780FCF2CD1BF}"/>
              </a:ext>
            </a:extLst>
          </p:cNvPr>
          <p:cNvSpPr>
            <a:spLocks noGrp="1"/>
          </p:cNvSpPr>
          <p:nvPr>
            <p:ph idx="1"/>
          </p:nvPr>
        </p:nvSpPr>
        <p:spPr>
          <a:xfrm>
            <a:off x="5659211" y="2925618"/>
            <a:ext cx="6227989" cy="1006763"/>
          </a:xfrm>
        </p:spPr>
        <p:txBody>
          <a:bodyPr>
            <a:normAutofit/>
          </a:bodyPr>
          <a:lstStyle/>
          <a:p>
            <a:pPr marL="0" indent="0">
              <a:buNone/>
            </a:pPr>
            <a:r>
              <a:rPr lang="en-US" sz="4800" b="1" dirty="0">
                <a:solidFill>
                  <a:srgbClr val="8B0E04"/>
                </a:solidFill>
              </a:rPr>
              <a:t>Think Tank Task Force</a:t>
            </a:r>
          </a:p>
        </p:txBody>
      </p:sp>
      <p:sp>
        <p:nvSpPr>
          <p:cNvPr id="4" name="Arrow: Right 3">
            <a:extLst>
              <a:ext uri="{FF2B5EF4-FFF2-40B4-BE49-F238E27FC236}">
                <a16:creationId xmlns:a16="http://schemas.microsoft.com/office/drawing/2014/main" id="{2BEA090A-F1CE-93D5-7131-A8FEB1BC1D4F}"/>
              </a:ext>
            </a:extLst>
          </p:cNvPr>
          <p:cNvSpPr/>
          <p:nvPr/>
        </p:nvSpPr>
        <p:spPr>
          <a:xfrm>
            <a:off x="3912568" y="3177308"/>
            <a:ext cx="1265382" cy="26092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7A8A3AC-9523-1B83-0AA7-36FEE367EC92}"/>
              </a:ext>
            </a:extLst>
          </p:cNvPr>
          <p:cNvGrpSpPr/>
          <p:nvPr/>
        </p:nvGrpSpPr>
        <p:grpSpPr>
          <a:xfrm>
            <a:off x="1065161" y="2399842"/>
            <a:ext cx="2201528" cy="1842190"/>
            <a:chOff x="8862720" y="1080116"/>
            <a:chExt cx="1381015" cy="863134"/>
          </a:xfrm>
        </p:grpSpPr>
        <p:sp>
          <p:nvSpPr>
            <p:cNvPr id="6" name="Rectangle: Rounded Corners 5">
              <a:extLst>
                <a:ext uri="{FF2B5EF4-FFF2-40B4-BE49-F238E27FC236}">
                  <a16:creationId xmlns:a16="http://schemas.microsoft.com/office/drawing/2014/main" id="{9482C473-70D9-324C-561B-BC92BC7B5E82}"/>
                </a:ext>
              </a:extLst>
            </p:cNvPr>
            <p:cNvSpPr/>
            <p:nvPr/>
          </p:nvSpPr>
          <p:spPr>
            <a:xfrm>
              <a:off x="8862720" y="1080116"/>
              <a:ext cx="1381015" cy="863134"/>
            </a:xfrm>
            <a:prstGeom prst="roundRect">
              <a:avLst>
                <a:gd name="adj" fmla="val 10000"/>
              </a:avLst>
            </a:pr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4">
              <a:extLst>
                <a:ext uri="{FF2B5EF4-FFF2-40B4-BE49-F238E27FC236}">
                  <a16:creationId xmlns:a16="http://schemas.microsoft.com/office/drawing/2014/main" id="{BBE2C84E-EAE3-3C6F-9E63-E4A720D86FDE}"/>
                </a:ext>
              </a:extLst>
            </p:cNvPr>
            <p:cNvSpPr txBox="1"/>
            <p:nvPr/>
          </p:nvSpPr>
          <p:spPr>
            <a:xfrm>
              <a:off x="8888000" y="1105396"/>
              <a:ext cx="1330455" cy="8125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2400" b="0" i="1" kern="1200" dirty="0">
                  <a:latin typeface="Frutiger LT Std 45 Light" panose="020B0402020204020204" pitchFamily="34" charset="0"/>
                </a:rPr>
                <a:t>Sixteen</a:t>
              </a:r>
            </a:p>
            <a:p>
              <a:pPr marL="0" lvl="0" indent="0" algn="ctr" defTabSz="533400">
                <a:lnSpc>
                  <a:spcPct val="100000"/>
                </a:lnSpc>
                <a:spcBef>
                  <a:spcPct val="0"/>
                </a:spcBef>
                <a:spcAft>
                  <a:spcPts val="0"/>
                </a:spcAft>
                <a:buNone/>
              </a:pPr>
              <a:r>
                <a:rPr lang="en-US" sz="2400" b="1" kern="1200" dirty="0">
                  <a:latin typeface="Frutiger LT Std 45 Light" panose="020B0402020204020204" pitchFamily="34" charset="0"/>
                </a:rPr>
                <a:t>Expanded Ministry Pathways</a:t>
              </a:r>
            </a:p>
          </p:txBody>
        </p:sp>
      </p:grpSp>
    </p:spTree>
    <p:extLst>
      <p:ext uri="{BB962C8B-B14F-4D97-AF65-F5344CB8AC3E}">
        <p14:creationId xmlns:p14="http://schemas.microsoft.com/office/powerpoint/2010/main" val="679548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4F81485-6817-E189-F3E0-118FC61AA98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D642A05-63D2-5E2E-C9FB-6BD8D3CEE116}"/>
              </a:ext>
            </a:extLst>
          </p:cNvPr>
          <p:cNvSpPr>
            <a:spLocks noGrp="1"/>
          </p:cNvSpPr>
          <p:nvPr>
            <p:ph type="title"/>
          </p:nvPr>
        </p:nvSpPr>
        <p:spPr>
          <a:xfrm>
            <a:off x="687464" y="368402"/>
            <a:ext cx="9324754" cy="1206580"/>
          </a:xfrm>
        </p:spPr>
        <p:txBody>
          <a:bodyPr/>
          <a:lstStyle/>
          <a:p>
            <a:pPr algn="ctr"/>
            <a:r>
              <a:rPr lang="en-US" dirty="0">
                <a:solidFill>
                  <a:srgbClr val="00245D"/>
                </a:solidFill>
              </a:rPr>
              <a:t>Think Tank Recommendation</a:t>
            </a:r>
          </a:p>
        </p:txBody>
      </p:sp>
      <p:sp>
        <p:nvSpPr>
          <p:cNvPr id="2" name="Content Placeholder 2">
            <a:extLst>
              <a:ext uri="{FF2B5EF4-FFF2-40B4-BE49-F238E27FC236}">
                <a16:creationId xmlns:a16="http://schemas.microsoft.com/office/drawing/2014/main" id="{04FE92ED-E540-52DE-C16B-EBCA4636F92F}"/>
              </a:ext>
            </a:extLst>
          </p:cNvPr>
          <p:cNvSpPr>
            <a:spLocks noGrp="1"/>
          </p:cNvSpPr>
          <p:nvPr>
            <p:ph idx="1"/>
          </p:nvPr>
        </p:nvSpPr>
        <p:spPr>
          <a:xfrm>
            <a:off x="572654" y="2402957"/>
            <a:ext cx="11296073" cy="3423997"/>
          </a:xfrm>
        </p:spPr>
        <p:txBody>
          <a:bodyPr>
            <a:normAutofit/>
          </a:bodyPr>
          <a:lstStyle/>
          <a:p>
            <a:pPr marL="0" indent="0">
              <a:buNone/>
            </a:pPr>
            <a:r>
              <a:rPr lang="en-US" sz="3200" dirty="0">
                <a:solidFill>
                  <a:srgbClr val="8B0E04"/>
                </a:solidFill>
              </a:rPr>
              <a:t>The WELS Board for Ministerial Education, Synodical Council and Conference of Presidents has invited Wisconsin Lutheran College and Martin Luther College to work with the BME to explore possible solutions to the WELS teacher shortage.</a:t>
            </a:r>
          </a:p>
        </p:txBody>
      </p:sp>
      <p:grpSp>
        <p:nvGrpSpPr>
          <p:cNvPr id="6" name="Group 5">
            <a:extLst>
              <a:ext uri="{FF2B5EF4-FFF2-40B4-BE49-F238E27FC236}">
                <a16:creationId xmlns:a16="http://schemas.microsoft.com/office/drawing/2014/main" id="{6C673227-B68E-3A0E-31B9-345441C6C91B}"/>
              </a:ext>
            </a:extLst>
          </p:cNvPr>
          <p:cNvGrpSpPr/>
          <p:nvPr/>
        </p:nvGrpSpPr>
        <p:grpSpPr>
          <a:xfrm>
            <a:off x="10012218" y="192226"/>
            <a:ext cx="1631766" cy="1424477"/>
            <a:chOff x="8862720" y="1080116"/>
            <a:chExt cx="1381015" cy="863134"/>
          </a:xfrm>
        </p:grpSpPr>
        <p:sp>
          <p:nvSpPr>
            <p:cNvPr id="7" name="Rectangle: Rounded Corners 6">
              <a:extLst>
                <a:ext uri="{FF2B5EF4-FFF2-40B4-BE49-F238E27FC236}">
                  <a16:creationId xmlns:a16="http://schemas.microsoft.com/office/drawing/2014/main" id="{AEC772C1-8282-EA0D-9829-58F844C4EB1A}"/>
                </a:ext>
              </a:extLst>
            </p:cNvPr>
            <p:cNvSpPr/>
            <p:nvPr/>
          </p:nvSpPr>
          <p:spPr>
            <a:xfrm>
              <a:off x="8862720" y="1080116"/>
              <a:ext cx="1381015" cy="863134"/>
            </a:xfrm>
            <a:prstGeom prst="roundRect">
              <a:avLst>
                <a:gd name="adj" fmla="val 10000"/>
              </a:avLst>
            </a:pr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4">
              <a:extLst>
                <a:ext uri="{FF2B5EF4-FFF2-40B4-BE49-F238E27FC236}">
                  <a16:creationId xmlns:a16="http://schemas.microsoft.com/office/drawing/2014/main" id="{2AF08792-BC9E-9483-B73F-8E2091671715}"/>
                </a:ext>
              </a:extLst>
            </p:cNvPr>
            <p:cNvSpPr txBox="1"/>
            <p:nvPr/>
          </p:nvSpPr>
          <p:spPr>
            <a:xfrm>
              <a:off x="8888000" y="1105396"/>
              <a:ext cx="1330455" cy="8125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2400" b="0" i="1" kern="1200" dirty="0">
                  <a:latin typeface="Frutiger LT Std 45 Light" panose="020B0402020204020204" pitchFamily="34" charset="0"/>
                </a:rPr>
                <a:t>Sixteen</a:t>
              </a:r>
            </a:p>
            <a:p>
              <a:pPr marL="0" lvl="0" indent="0" algn="ctr" defTabSz="533400">
                <a:lnSpc>
                  <a:spcPct val="100000"/>
                </a:lnSpc>
                <a:spcBef>
                  <a:spcPct val="0"/>
                </a:spcBef>
                <a:spcAft>
                  <a:spcPts val="0"/>
                </a:spcAft>
                <a:buNone/>
              </a:pPr>
              <a:r>
                <a:rPr lang="en-US" sz="2400" b="1" kern="1200" dirty="0">
                  <a:latin typeface="Frutiger LT Std 45 Light" panose="020B0402020204020204" pitchFamily="34" charset="0"/>
                </a:rPr>
                <a:t>Expanded Ministry Pathways</a:t>
              </a:r>
            </a:p>
          </p:txBody>
        </p:sp>
      </p:grpSp>
    </p:spTree>
    <p:extLst>
      <p:ext uri="{BB962C8B-B14F-4D97-AF65-F5344CB8AC3E}">
        <p14:creationId xmlns:p14="http://schemas.microsoft.com/office/powerpoint/2010/main" val="54753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CFF1B-2415-23E5-F15A-2BD0AAA67CCD}"/>
              </a:ext>
            </a:extLst>
          </p:cNvPr>
          <p:cNvSpPr>
            <a:spLocks noGrp="1"/>
          </p:cNvSpPr>
          <p:nvPr>
            <p:ph type="title"/>
          </p:nvPr>
        </p:nvSpPr>
        <p:spPr/>
        <p:txBody>
          <a:bodyPr/>
          <a:lstStyle/>
          <a:p>
            <a:r>
              <a:rPr lang="en-US" dirty="0">
                <a:solidFill>
                  <a:srgbClr val="00245D"/>
                </a:solidFill>
              </a:rPr>
              <a:t>Luther Preparatory School</a:t>
            </a:r>
          </a:p>
        </p:txBody>
      </p:sp>
      <p:sp>
        <p:nvSpPr>
          <p:cNvPr id="3" name="Content Placeholder 2">
            <a:extLst>
              <a:ext uri="{FF2B5EF4-FFF2-40B4-BE49-F238E27FC236}">
                <a16:creationId xmlns:a16="http://schemas.microsoft.com/office/drawing/2014/main" id="{323DBFFD-D78C-D31A-D9F7-8C7600016706}"/>
              </a:ext>
            </a:extLst>
          </p:cNvPr>
          <p:cNvSpPr>
            <a:spLocks noGrp="1"/>
          </p:cNvSpPr>
          <p:nvPr>
            <p:ph idx="1"/>
          </p:nvPr>
        </p:nvSpPr>
        <p:spPr>
          <a:xfrm>
            <a:off x="5446776" y="1582434"/>
            <a:ext cx="6745224" cy="4351338"/>
          </a:xfrm>
        </p:spPr>
        <p:txBody>
          <a:bodyPr>
            <a:normAutofit/>
          </a:bodyPr>
          <a:lstStyle/>
          <a:p>
            <a:r>
              <a:rPr lang="en-US" dirty="0">
                <a:solidFill>
                  <a:srgbClr val="8B0E04"/>
                </a:solidFill>
              </a:rPr>
              <a:t>Located in Watertown, Wisconsin</a:t>
            </a:r>
          </a:p>
          <a:p>
            <a:r>
              <a:rPr lang="en-US" dirty="0">
                <a:solidFill>
                  <a:srgbClr val="8B0E04"/>
                </a:solidFill>
              </a:rPr>
              <a:t>Enrollment:  386</a:t>
            </a:r>
          </a:p>
          <a:p>
            <a:pPr lvl="1"/>
            <a:r>
              <a:rPr lang="en-US" dirty="0">
                <a:solidFill>
                  <a:srgbClr val="8B0E04"/>
                </a:solidFill>
              </a:rPr>
              <a:t>94 Seniors</a:t>
            </a:r>
          </a:p>
          <a:p>
            <a:pPr lvl="1"/>
            <a:r>
              <a:rPr lang="en-US" dirty="0">
                <a:solidFill>
                  <a:srgbClr val="8B0E04"/>
                </a:solidFill>
              </a:rPr>
              <a:t>98 Juniors</a:t>
            </a:r>
          </a:p>
          <a:p>
            <a:pPr lvl="1"/>
            <a:r>
              <a:rPr lang="en-US" dirty="0">
                <a:solidFill>
                  <a:srgbClr val="8B0E04"/>
                </a:solidFill>
              </a:rPr>
              <a:t>110 Sophomores</a:t>
            </a:r>
          </a:p>
          <a:p>
            <a:pPr lvl="1"/>
            <a:r>
              <a:rPr lang="en-US" dirty="0">
                <a:solidFill>
                  <a:srgbClr val="8B0E04"/>
                </a:solidFill>
              </a:rPr>
              <a:t>84 Freshmen </a:t>
            </a:r>
          </a:p>
          <a:p>
            <a:r>
              <a:rPr lang="en-US" dirty="0">
                <a:solidFill>
                  <a:srgbClr val="8B0E04"/>
                </a:solidFill>
              </a:rPr>
              <a:t>48 of 94 graduates plan to enroll at MLC</a:t>
            </a:r>
          </a:p>
          <a:p>
            <a:pPr lvl="1"/>
            <a:r>
              <a:rPr lang="en-US" dirty="0">
                <a:solidFill>
                  <a:srgbClr val="8B0E04"/>
                </a:solidFill>
              </a:rPr>
              <a:t>18 in Pastor Track; 29 in Teacher Track</a:t>
            </a:r>
            <a:r>
              <a:rPr lang="en-US">
                <a:solidFill>
                  <a:srgbClr val="8B0E04"/>
                </a:solidFill>
              </a:rPr>
              <a:t>; 1in Staff Minister</a:t>
            </a:r>
            <a:endParaRPr lang="en-US" dirty="0">
              <a:solidFill>
                <a:srgbClr val="8B0E04"/>
              </a:solidFill>
            </a:endParaRPr>
          </a:p>
          <a:p>
            <a:r>
              <a:rPr lang="en-US" dirty="0">
                <a:solidFill>
                  <a:srgbClr val="8B0E04"/>
                </a:solidFill>
              </a:rPr>
              <a:t>Historically, 50% have enrolled at MLC.  </a:t>
            </a:r>
          </a:p>
          <a:p>
            <a:endParaRPr lang="en-US" dirty="0">
              <a:solidFill>
                <a:srgbClr val="8B0E04"/>
              </a:solidFill>
            </a:endParaRPr>
          </a:p>
        </p:txBody>
      </p:sp>
      <p:pic>
        <p:nvPicPr>
          <p:cNvPr id="1026" name="Picture 2">
            <a:extLst>
              <a:ext uri="{FF2B5EF4-FFF2-40B4-BE49-F238E27FC236}">
                <a16:creationId xmlns:a16="http://schemas.microsoft.com/office/drawing/2014/main" id="{4FB6A171-4E11-C78F-5771-27CDC82A468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51072" y="2017785"/>
            <a:ext cx="3225004" cy="3225004"/>
          </a:xfrm>
          <a:prstGeom prst="rect">
            <a:avLst/>
          </a:prstGeom>
          <a:solidFill>
            <a:schemeClr val="bg1"/>
          </a:solidFill>
          <a:ln>
            <a:noFill/>
          </a:ln>
        </p:spPr>
      </p:pic>
    </p:spTree>
    <p:extLst>
      <p:ext uri="{BB962C8B-B14F-4D97-AF65-F5344CB8AC3E}">
        <p14:creationId xmlns:p14="http://schemas.microsoft.com/office/powerpoint/2010/main" val="3479246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D9DBEE-703A-631A-E954-1215864C69C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A1C6F35-152B-7199-99F2-03789886C8AC}"/>
              </a:ext>
            </a:extLst>
          </p:cNvPr>
          <p:cNvSpPr>
            <a:spLocks noGrp="1"/>
          </p:cNvSpPr>
          <p:nvPr>
            <p:ph type="title"/>
          </p:nvPr>
        </p:nvSpPr>
        <p:spPr>
          <a:xfrm>
            <a:off x="243190" y="289712"/>
            <a:ext cx="10221609" cy="1206580"/>
          </a:xfrm>
        </p:spPr>
        <p:txBody>
          <a:bodyPr/>
          <a:lstStyle/>
          <a:p>
            <a:pPr algn="ctr"/>
            <a:r>
              <a:rPr lang="en-US" dirty="0">
                <a:solidFill>
                  <a:srgbClr val="00245D"/>
                </a:solidFill>
              </a:rPr>
              <a:t>Christ Through Us Strategic Plan 2025-2035</a:t>
            </a:r>
          </a:p>
        </p:txBody>
      </p:sp>
      <p:sp>
        <p:nvSpPr>
          <p:cNvPr id="2" name="Content Placeholder 2">
            <a:extLst>
              <a:ext uri="{FF2B5EF4-FFF2-40B4-BE49-F238E27FC236}">
                <a16:creationId xmlns:a16="http://schemas.microsoft.com/office/drawing/2014/main" id="{58D3818E-F4AD-C8FF-F925-07ECB8B216EB}"/>
              </a:ext>
            </a:extLst>
          </p:cNvPr>
          <p:cNvSpPr>
            <a:spLocks noGrp="1"/>
          </p:cNvSpPr>
          <p:nvPr>
            <p:ph idx="1"/>
          </p:nvPr>
        </p:nvSpPr>
        <p:spPr>
          <a:xfrm>
            <a:off x="4883033" y="2641598"/>
            <a:ext cx="7028873" cy="1313873"/>
          </a:xfrm>
        </p:spPr>
        <p:txBody>
          <a:bodyPr>
            <a:normAutofit lnSpcReduction="10000"/>
          </a:bodyPr>
          <a:lstStyle/>
          <a:p>
            <a:pPr marL="0" indent="0" algn="ctr">
              <a:buNone/>
            </a:pPr>
            <a:r>
              <a:rPr lang="en-US" sz="4800" b="1" dirty="0">
                <a:solidFill>
                  <a:srgbClr val="8B0E04"/>
                </a:solidFill>
              </a:rPr>
              <a:t>Ministry Recruitment Counselors</a:t>
            </a:r>
          </a:p>
        </p:txBody>
      </p:sp>
      <p:sp>
        <p:nvSpPr>
          <p:cNvPr id="4" name="Arrow: Right 3">
            <a:extLst>
              <a:ext uri="{FF2B5EF4-FFF2-40B4-BE49-F238E27FC236}">
                <a16:creationId xmlns:a16="http://schemas.microsoft.com/office/drawing/2014/main" id="{D32C9AC4-8A2A-D67F-9FE0-7E9506DE153F}"/>
              </a:ext>
            </a:extLst>
          </p:cNvPr>
          <p:cNvSpPr/>
          <p:nvPr/>
        </p:nvSpPr>
        <p:spPr>
          <a:xfrm>
            <a:off x="3410984" y="3177304"/>
            <a:ext cx="1265382" cy="260927"/>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8A25F3D-522E-8384-5D9E-C54BF7C23E5B}"/>
              </a:ext>
            </a:extLst>
          </p:cNvPr>
          <p:cNvGrpSpPr/>
          <p:nvPr/>
        </p:nvGrpSpPr>
        <p:grpSpPr>
          <a:xfrm>
            <a:off x="732717" y="2524246"/>
            <a:ext cx="2016015" cy="1548575"/>
            <a:chOff x="8862720" y="2159034"/>
            <a:chExt cx="1381015" cy="863134"/>
          </a:xfrm>
        </p:grpSpPr>
        <p:sp>
          <p:nvSpPr>
            <p:cNvPr id="8" name="Rectangle: Rounded Corners 7">
              <a:extLst>
                <a:ext uri="{FF2B5EF4-FFF2-40B4-BE49-F238E27FC236}">
                  <a16:creationId xmlns:a16="http://schemas.microsoft.com/office/drawing/2014/main" id="{E5C7D11A-4D66-9EF2-67AB-6C68EF3BD6A2}"/>
                </a:ext>
              </a:extLst>
            </p:cNvPr>
            <p:cNvSpPr/>
            <p:nvPr/>
          </p:nvSpPr>
          <p:spPr>
            <a:xfrm>
              <a:off x="8862720" y="2159034"/>
              <a:ext cx="1381015" cy="863134"/>
            </a:xfrm>
            <a:prstGeom prst="roundRect">
              <a:avLst>
                <a:gd name="adj" fmla="val 10000"/>
              </a:avLst>
            </a:pr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Rounded Corners 4">
              <a:extLst>
                <a:ext uri="{FF2B5EF4-FFF2-40B4-BE49-F238E27FC236}">
                  <a16:creationId xmlns:a16="http://schemas.microsoft.com/office/drawing/2014/main" id="{C55F2553-AD6B-CAB5-7437-C64A025BFFF5}"/>
                </a:ext>
              </a:extLst>
            </p:cNvPr>
            <p:cNvSpPr txBox="1"/>
            <p:nvPr/>
          </p:nvSpPr>
          <p:spPr>
            <a:xfrm>
              <a:off x="8888000" y="2184314"/>
              <a:ext cx="1330455" cy="8125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2400" b="0" i="1" kern="1200" dirty="0">
                  <a:latin typeface="Frutiger LT Std 45 Light" panose="020B0402020204020204" pitchFamily="34" charset="0"/>
                </a:rPr>
                <a:t>Seventeen</a:t>
              </a:r>
            </a:p>
            <a:p>
              <a:pPr marL="0" lvl="0" indent="0" algn="ctr" defTabSz="533400">
                <a:lnSpc>
                  <a:spcPct val="100000"/>
                </a:lnSpc>
                <a:spcBef>
                  <a:spcPct val="0"/>
                </a:spcBef>
                <a:spcAft>
                  <a:spcPts val="0"/>
                </a:spcAft>
                <a:buNone/>
              </a:pPr>
              <a:r>
                <a:rPr lang="en-US" sz="2400" b="1" kern="1200" dirty="0">
                  <a:latin typeface="Frutiger LT Std 45 Light" panose="020B0402020204020204" pitchFamily="34" charset="0"/>
                </a:rPr>
                <a:t>Innovative Recruitment</a:t>
              </a:r>
            </a:p>
          </p:txBody>
        </p:sp>
      </p:grpSp>
    </p:spTree>
    <p:extLst>
      <p:ext uri="{BB962C8B-B14F-4D97-AF65-F5344CB8AC3E}">
        <p14:creationId xmlns:p14="http://schemas.microsoft.com/office/powerpoint/2010/main" val="606125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8745AE6-4455-965B-7185-6D9E97121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8D7CB-CF3C-7E2E-9759-2EBC2A826CA0}"/>
              </a:ext>
            </a:extLst>
          </p:cNvPr>
          <p:cNvSpPr>
            <a:spLocks noGrp="1"/>
          </p:cNvSpPr>
          <p:nvPr>
            <p:ph type="title"/>
          </p:nvPr>
        </p:nvSpPr>
        <p:spPr>
          <a:xfrm>
            <a:off x="339436" y="256871"/>
            <a:ext cx="10515600" cy="1325563"/>
          </a:xfrm>
        </p:spPr>
        <p:txBody>
          <a:bodyPr/>
          <a:lstStyle/>
          <a:p>
            <a:pPr algn="ctr"/>
            <a:r>
              <a:rPr lang="en-US" dirty="0">
                <a:solidFill>
                  <a:srgbClr val="00245D"/>
                </a:solidFill>
              </a:rPr>
              <a:t>Ministry Recruitment Counselors</a:t>
            </a:r>
          </a:p>
        </p:txBody>
      </p:sp>
      <p:sp>
        <p:nvSpPr>
          <p:cNvPr id="3" name="Content Placeholder 2">
            <a:extLst>
              <a:ext uri="{FF2B5EF4-FFF2-40B4-BE49-F238E27FC236}">
                <a16:creationId xmlns:a16="http://schemas.microsoft.com/office/drawing/2014/main" id="{95CE308A-B498-8E37-BA41-1186B4FA9D9F}"/>
              </a:ext>
            </a:extLst>
          </p:cNvPr>
          <p:cNvSpPr>
            <a:spLocks noGrp="1"/>
          </p:cNvSpPr>
          <p:nvPr>
            <p:ph idx="1"/>
          </p:nvPr>
        </p:nvSpPr>
        <p:spPr>
          <a:xfrm>
            <a:off x="508000" y="1805446"/>
            <a:ext cx="11480800" cy="4128326"/>
          </a:xfrm>
        </p:spPr>
        <p:txBody>
          <a:bodyPr>
            <a:normAutofit/>
          </a:bodyPr>
          <a:lstStyle/>
          <a:p>
            <a:r>
              <a:rPr lang="en-US" sz="3600" dirty="0">
                <a:solidFill>
                  <a:srgbClr val="8B0E04"/>
                </a:solidFill>
              </a:rPr>
              <a:t>4-year project funded by private donations</a:t>
            </a:r>
          </a:p>
          <a:p>
            <a:r>
              <a:rPr lang="en-US" sz="3600" dirty="0">
                <a:solidFill>
                  <a:srgbClr val="8B0E04"/>
                </a:solidFill>
              </a:rPr>
              <a:t>“Encourage the encouragers, Influence the influencers, Recruit the Recruiters”</a:t>
            </a:r>
          </a:p>
          <a:p>
            <a:r>
              <a:rPr lang="en-US" sz="3600" dirty="0">
                <a:solidFill>
                  <a:srgbClr val="8B0E04"/>
                </a:solidFill>
              </a:rPr>
              <a:t>New Website Resource:  www.considerministry.com</a:t>
            </a:r>
          </a:p>
          <a:p>
            <a:endParaRPr lang="en-US" sz="3600" dirty="0">
              <a:solidFill>
                <a:srgbClr val="8B0E04"/>
              </a:solidFill>
            </a:endParaRPr>
          </a:p>
        </p:txBody>
      </p:sp>
      <p:grpSp>
        <p:nvGrpSpPr>
          <p:cNvPr id="4" name="Group 3">
            <a:extLst>
              <a:ext uri="{FF2B5EF4-FFF2-40B4-BE49-F238E27FC236}">
                <a16:creationId xmlns:a16="http://schemas.microsoft.com/office/drawing/2014/main" id="{93E75AAE-7620-41C2-65E7-1230E7548313}"/>
              </a:ext>
            </a:extLst>
          </p:cNvPr>
          <p:cNvGrpSpPr/>
          <p:nvPr/>
        </p:nvGrpSpPr>
        <p:grpSpPr>
          <a:xfrm>
            <a:off x="9667985" y="256871"/>
            <a:ext cx="2016015" cy="1548575"/>
            <a:chOff x="8862720" y="2159034"/>
            <a:chExt cx="1381015" cy="863134"/>
          </a:xfrm>
        </p:grpSpPr>
        <p:sp>
          <p:nvSpPr>
            <p:cNvPr id="5" name="Rectangle: Rounded Corners 4">
              <a:extLst>
                <a:ext uri="{FF2B5EF4-FFF2-40B4-BE49-F238E27FC236}">
                  <a16:creationId xmlns:a16="http://schemas.microsoft.com/office/drawing/2014/main" id="{32E14635-BAC4-3A85-6BEB-9C7F9528051D}"/>
                </a:ext>
              </a:extLst>
            </p:cNvPr>
            <p:cNvSpPr/>
            <p:nvPr/>
          </p:nvSpPr>
          <p:spPr>
            <a:xfrm>
              <a:off x="8862720" y="2159034"/>
              <a:ext cx="1381015" cy="863134"/>
            </a:xfrm>
            <a:prstGeom prst="roundRect">
              <a:avLst>
                <a:gd name="adj" fmla="val 10000"/>
              </a:avLst>
            </a:pr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Rounded Corners 4">
              <a:extLst>
                <a:ext uri="{FF2B5EF4-FFF2-40B4-BE49-F238E27FC236}">
                  <a16:creationId xmlns:a16="http://schemas.microsoft.com/office/drawing/2014/main" id="{BD6B8D7E-5AEF-5D5F-051E-BA3B7B51E3CB}"/>
                </a:ext>
              </a:extLst>
            </p:cNvPr>
            <p:cNvSpPr txBox="1"/>
            <p:nvPr/>
          </p:nvSpPr>
          <p:spPr>
            <a:xfrm>
              <a:off x="8888000" y="2184314"/>
              <a:ext cx="1330455" cy="8125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2400" b="0" i="1" kern="1200" dirty="0">
                  <a:latin typeface="Frutiger LT Std 45 Light" panose="020B0402020204020204" pitchFamily="34" charset="0"/>
                </a:rPr>
                <a:t>Seventeen</a:t>
              </a:r>
            </a:p>
            <a:p>
              <a:pPr marL="0" lvl="0" indent="0" algn="ctr" defTabSz="533400">
                <a:lnSpc>
                  <a:spcPct val="100000"/>
                </a:lnSpc>
                <a:spcBef>
                  <a:spcPct val="0"/>
                </a:spcBef>
                <a:spcAft>
                  <a:spcPts val="0"/>
                </a:spcAft>
                <a:buNone/>
              </a:pPr>
              <a:r>
                <a:rPr lang="en-US" sz="2400" b="1" kern="1200" dirty="0">
                  <a:latin typeface="Frutiger LT Std 45 Light" panose="020B0402020204020204" pitchFamily="34" charset="0"/>
                </a:rPr>
                <a:t>Innovative Recruitment</a:t>
              </a:r>
            </a:p>
          </p:txBody>
        </p:sp>
      </p:grpSp>
    </p:spTree>
    <p:extLst>
      <p:ext uri="{BB962C8B-B14F-4D97-AF65-F5344CB8AC3E}">
        <p14:creationId xmlns:p14="http://schemas.microsoft.com/office/powerpoint/2010/main" val="4003621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9CEE7F9-50C1-6BA1-CB39-D58BAD76D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EBB36-9736-2895-37AA-8B1A19D6A059}"/>
              </a:ext>
            </a:extLst>
          </p:cNvPr>
          <p:cNvSpPr>
            <a:spLocks noGrp="1"/>
          </p:cNvSpPr>
          <p:nvPr>
            <p:ph type="title"/>
          </p:nvPr>
        </p:nvSpPr>
        <p:spPr>
          <a:xfrm>
            <a:off x="90054" y="368377"/>
            <a:ext cx="10515600" cy="1325563"/>
          </a:xfrm>
        </p:spPr>
        <p:txBody>
          <a:bodyPr/>
          <a:lstStyle/>
          <a:p>
            <a:pPr algn="ctr"/>
            <a:r>
              <a:rPr lang="en-US" dirty="0">
                <a:solidFill>
                  <a:srgbClr val="00245D"/>
                </a:solidFill>
              </a:rPr>
              <a:t>Ministry Recruitment Counselors</a:t>
            </a:r>
          </a:p>
        </p:txBody>
      </p:sp>
      <p:sp>
        <p:nvSpPr>
          <p:cNvPr id="3" name="Content Placeholder 2">
            <a:extLst>
              <a:ext uri="{FF2B5EF4-FFF2-40B4-BE49-F238E27FC236}">
                <a16:creationId xmlns:a16="http://schemas.microsoft.com/office/drawing/2014/main" id="{3F0D25D6-31CE-A0B0-F229-BCE931E57F23}"/>
              </a:ext>
            </a:extLst>
          </p:cNvPr>
          <p:cNvSpPr>
            <a:spLocks noGrp="1"/>
          </p:cNvSpPr>
          <p:nvPr>
            <p:ph idx="1"/>
          </p:nvPr>
        </p:nvSpPr>
        <p:spPr>
          <a:xfrm>
            <a:off x="471096" y="1850802"/>
            <a:ext cx="11480800" cy="3921925"/>
          </a:xfrm>
        </p:spPr>
        <p:txBody>
          <a:bodyPr>
            <a:normAutofit/>
          </a:bodyPr>
          <a:lstStyle/>
          <a:p>
            <a:pPr>
              <a:spcAft>
                <a:spcPts val="1200"/>
              </a:spcAft>
            </a:pPr>
            <a:r>
              <a:rPr lang="en-US" sz="3600" dirty="0">
                <a:solidFill>
                  <a:srgbClr val="8B0E04"/>
                </a:solidFill>
              </a:rPr>
              <a:t>Currently, there are 5 MRCs working regionally throughout the country</a:t>
            </a:r>
          </a:p>
          <a:p>
            <a:pPr lvl="1"/>
            <a:r>
              <a:rPr lang="en-US" sz="2800" dirty="0">
                <a:solidFill>
                  <a:srgbClr val="8B0E04"/>
                </a:solidFill>
              </a:rPr>
              <a:t>AZ-CA and PNW Districts - Mary Heckendorf, Reno, NV</a:t>
            </a:r>
          </a:p>
          <a:p>
            <a:pPr lvl="1"/>
            <a:r>
              <a:rPr lang="en-US" sz="2800" dirty="0">
                <a:solidFill>
                  <a:srgbClr val="8B0E04"/>
                </a:solidFill>
              </a:rPr>
              <a:t>WW and NW Districts – Pastor Mark Schroeder, Johnson Creek, WI</a:t>
            </a:r>
          </a:p>
          <a:p>
            <a:pPr lvl="1"/>
            <a:r>
              <a:rPr lang="en-US" sz="2800" dirty="0">
                <a:solidFill>
                  <a:srgbClr val="8B0E04"/>
                </a:solidFill>
              </a:rPr>
              <a:t>SEW and MI Districts – Sam McKenna, Lake Mills, WI</a:t>
            </a:r>
          </a:p>
          <a:p>
            <a:pPr lvl="1"/>
            <a:r>
              <a:rPr lang="en-US" sz="2800" dirty="0">
                <a:solidFill>
                  <a:srgbClr val="8B0E04"/>
                </a:solidFill>
              </a:rPr>
              <a:t>D-M, MN and NE Districts – Pastor Dave Russow, New Hope, MN</a:t>
            </a:r>
          </a:p>
          <a:p>
            <a:pPr lvl="1"/>
            <a:r>
              <a:rPr lang="en-US" sz="2800" dirty="0">
                <a:solidFill>
                  <a:srgbClr val="8B0E04"/>
                </a:solidFill>
              </a:rPr>
              <a:t>SC, SA, and NA – Pastor Don Patterson, Georgetown, TX</a:t>
            </a:r>
          </a:p>
        </p:txBody>
      </p:sp>
      <p:grpSp>
        <p:nvGrpSpPr>
          <p:cNvPr id="4" name="Group 3">
            <a:extLst>
              <a:ext uri="{FF2B5EF4-FFF2-40B4-BE49-F238E27FC236}">
                <a16:creationId xmlns:a16="http://schemas.microsoft.com/office/drawing/2014/main" id="{20268419-7E63-81B7-6B9A-4563FB9D59CD}"/>
              </a:ext>
            </a:extLst>
          </p:cNvPr>
          <p:cNvGrpSpPr/>
          <p:nvPr/>
        </p:nvGrpSpPr>
        <p:grpSpPr>
          <a:xfrm>
            <a:off x="9597646" y="145365"/>
            <a:ext cx="2016015" cy="1548575"/>
            <a:chOff x="8862720" y="2159034"/>
            <a:chExt cx="1381015" cy="863134"/>
          </a:xfrm>
        </p:grpSpPr>
        <p:sp>
          <p:nvSpPr>
            <p:cNvPr id="5" name="Rectangle: Rounded Corners 4">
              <a:extLst>
                <a:ext uri="{FF2B5EF4-FFF2-40B4-BE49-F238E27FC236}">
                  <a16:creationId xmlns:a16="http://schemas.microsoft.com/office/drawing/2014/main" id="{6993F3D1-994C-8FF0-2707-26481FF16439}"/>
                </a:ext>
              </a:extLst>
            </p:cNvPr>
            <p:cNvSpPr/>
            <p:nvPr/>
          </p:nvSpPr>
          <p:spPr>
            <a:xfrm>
              <a:off x="8862720" y="2159034"/>
              <a:ext cx="1381015" cy="863134"/>
            </a:xfrm>
            <a:prstGeom prst="roundRect">
              <a:avLst>
                <a:gd name="adj" fmla="val 10000"/>
              </a:avLst>
            </a:prstGeom>
            <a:solidFill>
              <a:schemeClr val="bg1">
                <a:lumMod val="95000"/>
                <a:alpha val="90000"/>
              </a:schemeClr>
            </a:solid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Rounded Corners 4">
              <a:extLst>
                <a:ext uri="{FF2B5EF4-FFF2-40B4-BE49-F238E27FC236}">
                  <a16:creationId xmlns:a16="http://schemas.microsoft.com/office/drawing/2014/main" id="{BE087EE7-F6D3-8161-2424-F70B0AD08E99}"/>
                </a:ext>
              </a:extLst>
            </p:cNvPr>
            <p:cNvSpPr txBox="1"/>
            <p:nvPr/>
          </p:nvSpPr>
          <p:spPr>
            <a:xfrm>
              <a:off x="8888000" y="2184314"/>
              <a:ext cx="1330455" cy="8125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2860" tIns="15240" rIns="22860" bIns="15240" numCol="1" spcCol="1270" anchor="ctr" anchorCtr="0">
              <a:noAutofit/>
            </a:bodyPr>
            <a:lstStyle/>
            <a:p>
              <a:pPr marL="0" lvl="0" indent="0" algn="ctr" defTabSz="533400">
                <a:lnSpc>
                  <a:spcPct val="100000"/>
                </a:lnSpc>
                <a:spcBef>
                  <a:spcPct val="0"/>
                </a:spcBef>
                <a:spcAft>
                  <a:spcPts val="0"/>
                </a:spcAft>
                <a:buNone/>
              </a:pPr>
              <a:r>
                <a:rPr lang="en-US" sz="2400" b="0" i="1" kern="1200" dirty="0">
                  <a:latin typeface="Frutiger LT Std 45 Light" panose="020B0402020204020204" pitchFamily="34" charset="0"/>
                </a:rPr>
                <a:t>Seventeen</a:t>
              </a:r>
            </a:p>
            <a:p>
              <a:pPr marL="0" lvl="0" indent="0" algn="ctr" defTabSz="533400">
                <a:lnSpc>
                  <a:spcPct val="100000"/>
                </a:lnSpc>
                <a:spcBef>
                  <a:spcPct val="0"/>
                </a:spcBef>
                <a:spcAft>
                  <a:spcPts val="0"/>
                </a:spcAft>
                <a:buNone/>
              </a:pPr>
              <a:r>
                <a:rPr lang="en-US" sz="2400" b="1" kern="1200" dirty="0">
                  <a:latin typeface="Frutiger LT Std 45 Light" panose="020B0402020204020204" pitchFamily="34" charset="0"/>
                </a:rPr>
                <a:t>Innovative Recruitment</a:t>
              </a:r>
            </a:p>
          </p:txBody>
        </p:sp>
      </p:grpSp>
    </p:spTree>
    <p:extLst>
      <p:ext uri="{BB962C8B-B14F-4D97-AF65-F5344CB8AC3E}">
        <p14:creationId xmlns:p14="http://schemas.microsoft.com/office/powerpoint/2010/main" val="3073896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C304353-CF28-C884-A1E9-BC8B2F69C8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A4F6D-87F3-A204-3915-4840E5D9152E}"/>
              </a:ext>
            </a:extLst>
          </p:cNvPr>
          <p:cNvSpPr>
            <a:spLocks noGrp="1"/>
          </p:cNvSpPr>
          <p:nvPr>
            <p:ph type="title"/>
          </p:nvPr>
        </p:nvSpPr>
        <p:spPr>
          <a:xfrm>
            <a:off x="893135" y="701749"/>
            <a:ext cx="10984331" cy="2456121"/>
          </a:xfrm>
        </p:spPr>
        <p:txBody>
          <a:bodyPr>
            <a:normAutofit/>
          </a:bodyPr>
          <a:lstStyle/>
          <a:p>
            <a:pPr marL="0" marR="0">
              <a:lnSpc>
                <a:spcPct val="110000"/>
              </a:lnSpc>
              <a:spcAft>
                <a:spcPts val="800"/>
              </a:spcAft>
              <a:buNone/>
            </a:pPr>
            <a:r>
              <a:rPr lang="en-US" sz="4400" i="1" kern="100" dirty="0">
                <a:solidFill>
                  <a:srgbClr val="C00000"/>
                </a:solidFill>
                <a:effectLst/>
                <a:latin typeface="Frutiger LT Std 55 Roman" panose="020B0602020204020204" pitchFamily="34" charset="0"/>
                <a:ea typeface="Aptos" panose="020B0004020202020204" pitchFamily="34" charset="0"/>
                <a:cs typeface="Times New Roman" panose="02020603050405020304" pitchFamily="18" charset="0"/>
              </a:rPr>
              <a:t>“How beautiful are the feet of those who bring good news</a:t>
            </a:r>
            <a:r>
              <a:rPr lang="en-US" sz="4400" kern="100" dirty="0">
                <a:solidFill>
                  <a:srgbClr val="C00000"/>
                </a:solidFill>
                <a:effectLst/>
                <a:latin typeface="Frutiger LT Std 55 Roman" panose="020B0602020204020204" pitchFamily="34" charset="0"/>
                <a:ea typeface="Aptos" panose="020B0004020202020204" pitchFamily="34" charset="0"/>
                <a:cs typeface="Times New Roman" panose="02020603050405020304" pitchFamily="18" charset="0"/>
              </a:rPr>
              <a:t>!” (Romans 10:15)</a:t>
            </a:r>
            <a:r>
              <a:rPr lang="en-US" dirty="0">
                <a:solidFill>
                  <a:srgbClr val="C00000"/>
                </a:solidFill>
              </a:rPr>
              <a:t>  </a:t>
            </a:r>
          </a:p>
        </p:txBody>
      </p:sp>
      <p:sp>
        <p:nvSpPr>
          <p:cNvPr id="3" name="Content Placeholder 2">
            <a:extLst>
              <a:ext uri="{FF2B5EF4-FFF2-40B4-BE49-F238E27FC236}">
                <a16:creationId xmlns:a16="http://schemas.microsoft.com/office/drawing/2014/main" id="{6F9060C4-B0A6-8A0B-C57D-68ED04983BFA}"/>
              </a:ext>
            </a:extLst>
          </p:cNvPr>
          <p:cNvSpPr>
            <a:spLocks noGrp="1"/>
          </p:cNvSpPr>
          <p:nvPr>
            <p:ph idx="1"/>
          </p:nvPr>
        </p:nvSpPr>
        <p:spPr>
          <a:xfrm>
            <a:off x="6475228" y="3806456"/>
            <a:ext cx="5476668" cy="1966271"/>
          </a:xfrm>
        </p:spPr>
        <p:txBody>
          <a:bodyPr>
            <a:normAutofit fontScale="92500"/>
          </a:bodyPr>
          <a:lstStyle/>
          <a:p>
            <a:pPr marL="0" indent="0" algn="r">
              <a:lnSpc>
                <a:spcPct val="100000"/>
              </a:lnSpc>
              <a:spcBef>
                <a:spcPts val="0"/>
              </a:spcBef>
              <a:buNone/>
            </a:pPr>
            <a:r>
              <a:rPr lang="en-US" sz="2800" dirty="0">
                <a:solidFill>
                  <a:srgbClr val="8B0E04"/>
                </a:solidFill>
              </a:rPr>
              <a:t>Pastor Charlie Vannieuwenhoven</a:t>
            </a:r>
          </a:p>
          <a:p>
            <a:pPr marL="0" indent="0" algn="r">
              <a:lnSpc>
                <a:spcPct val="100000"/>
              </a:lnSpc>
              <a:spcBef>
                <a:spcPts val="0"/>
              </a:spcBef>
              <a:buNone/>
            </a:pPr>
            <a:r>
              <a:rPr lang="en-US" dirty="0">
                <a:solidFill>
                  <a:srgbClr val="8B0E04"/>
                </a:solidFill>
              </a:rPr>
              <a:t>Administrator, Ministerial Education</a:t>
            </a:r>
            <a:endParaRPr lang="en-US" sz="2800" dirty="0">
              <a:solidFill>
                <a:srgbClr val="8B0E04"/>
              </a:solidFill>
            </a:endParaRPr>
          </a:p>
          <a:p>
            <a:pPr marL="0" indent="0" algn="r">
              <a:lnSpc>
                <a:spcPct val="100000"/>
              </a:lnSpc>
              <a:spcBef>
                <a:spcPts val="0"/>
              </a:spcBef>
              <a:buNone/>
            </a:pPr>
            <a:r>
              <a:rPr lang="en-US" dirty="0">
                <a:solidFill>
                  <a:srgbClr val="8B0E04"/>
                </a:solidFill>
                <a:hlinkClick r:id="rId3"/>
              </a:rPr>
              <a:t>c</a:t>
            </a:r>
            <a:r>
              <a:rPr lang="en-US" sz="2800" dirty="0">
                <a:solidFill>
                  <a:srgbClr val="8B0E04"/>
                </a:solidFill>
                <a:hlinkClick r:id="rId3"/>
              </a:rPr>
              <a:t>harles.vann@wels.net</a:t>
            </a:r>
            <a:endParaRPr lang="en-US" sz="2800" dirty="0">
              <a:solidFill>
                <a:srgbClr val="8B0E04"/>
              </a:solidFill>
            </a:endParaRPr>
          </a:p>
          <a:p>
            <a:pPr marL="0" indent="0" algn="r">
              <a:lnSpc>
                <a:spcPct val="100000"/>
              </a:lnSpc>
              <a:spcBef>
                <a:spcPts val="0"/>
              </a:spcBef>
              <a:buNone/>
            </a:pPr>
            <a:r>
              <a:rPr lang="en-US" dirty="0">
                <a:solidFill>
                  <a:srgbClr val="8B0E04"/>
                </a:solidFill>
              </a:rPr>
              <a:t>813-787-4854</a:t>
            </a:r>
            <a:endParaRPr lang="en-US" sz="2800" dirty="0">
              <a:solidFill>
                <a:srgbClr val="8B0E04"/>
              </a:solidFill>
            </a:endParaRPr>
          </a:p>
        </p:txBody>
      </p:sp>
    </p:spTree>
    <p:extLst>
      <p:ext uri="{BB962C8B-B14F-4D97-AF65-F5344CB8AC3E}">
        <p14:creationId xmlns:p14="http://schemas.microsoft.com/office/powerpoint/2010/main" val="275721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227393C-2A1F-FB71-1FBF-53C2503FB00D}"/>
              </a:ext>
            </a:extLst>
          </p:cNvPr>
          <p:cNvSpPr>
            <a:spLocks noGrp="1"/>
          </p:cNvSpPr>
          <p:nvPr>
            <p:ph type="title"/>
          </p:nvPr>
        </p:nvSpPr>
        <p:spPr>
          <a:xfrm>
            <a:off x="706225" y="289711"/>
            <a:ext cx="10515600" cy="1325563"/>
          </a:xfrm>
        </p:spPr>
        <p:txBody>
          <a:bodyPr/>
          <a:lstStyle/>
          <a:p>
            <a:r>
              <a:rPr lang="en-US" dirty="0">
                <a:solidFill>
                  <a:srgbClr val="00245D"/>
                </a:solidFill>
              </a:rPr>
              <a:t>Luther Preparatory School Auditorium Project</a:t>
            </a:r>
          </a:p>
        </p:txBody>
      </p:sp>
      <p:pic>
        <p:nvPicPr>
          <p:cNvPr id="11" name="Picture 10">
            <a:extLst>
              <a:ext uri="{FF2B5EF4-FFF2-40B4-BE49-F238E27FC236}">
                <a16:creationId xmlns:a16="http://schemas.microsoft.com/office/drawing/2014/main" id="{F5F4BE19-451D-3BEB-D9EE-A2F21BC8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919" y="1426867"/>
            <a:ext cx="5785713" cy="3254464"/>
          </a:xfrm>
          <a:prstGeom prst="rect">
            <a:avLst/>
          </a:prstGeom>
        </p:spPr>
      </p:pic>
      <p:pic>
        <p:nvPicPr>
          <p:cNvPr id="13" name="Picture 12">
            <a:extLst>
              <a:ext uri="{FF2B5EF4-FFF2-40B4-BE49-F238E27FC236}">
                <a16:creationId xmlns:a16="http://schemas.microsoft.com/office/drawing/2014/main" id="{DE279711-D932-77A0-64B3-072AA519F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274" y="3190461"/>
            <a:ext cx="5742992" cy="2795023"/>
          </a:xfrm>
          <a:prstGeom prst="rect">
            <a:avLst/>
          </a:prstGeom>
        </p:spPr>
      </p:pic>
      <p:sp>
        <p:nvSpPr>
          <p:cNvPr id="14" name="Content Placeholder 2">
            <a:extLst>
              <a:ext uri="{FF2B5EF4-FFF2-40B4-BE49-F238E27FC236}">
                <a16:creationId xmlns:a16="http://schemas.microsoft.com/office/drawing/2014/main" id="{68979230-931B-C583-003E-DA8BBDE33C73}"/>
              </a:ext>
            </a:extLst>
          </p:cNvPr>
          <p:cNvSpPr>
            <a:spLocks noGrp="1"/>
          </p:cNvSpPr>
          <p:nvPr>
            <p:ph idx="1"/>
          </p:nvPr>
        </p:nvSpPr>
        <p:spPr>
          <a:xfrm>
            <a:off x="7454859" y="1615274"/>
            <a:ext cx="3875273" cy="1127926"/>
          </a:xfrm>
        </p:spPr>
        <p:txBody>
          <a:bodyPr>
            <a:noAutofit/>
          </a:bodyPr>
          <a:lstStyle/>
          <a:p>
            <a:pPr marL="0" indent="0">
              <a:buNone/>
            </a:pPr>
            <a:r>
              <a:rPr lang="en-US" sz="6000" dirty="0">
                <a:solidFill>
                  <a:srgbClr val="8B0E04"/>
                </a:solidFill>
              </a:rPr>
              <a:t>“Magnify”</a:t>
            </a:r>
          </a:p>
        </p:txBody>
      </p:sp>
    </p:spTree>
    <p:extLst>
      <p:ext uri="{BB962C8B-B14F-4D97-AF65-F5344CB8AC3E}">
        <p14:creationId xmlns:p14="http://schemas.microsoft.com/office/powerpoint/2010/main" val="332672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D74F2CC-8735-933D-16AA-CC6C9D422E3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736CA2F-4E5A-B827-8DE7-24B46AC71CB4}"/>
              </a:ext>
            </a:extLst>
          </p:cNvPr>
          <p:cNvSpPr>
            <a:spLocks noGrp="1"/>
          </p:cNvSpPr>
          <p:nvPr>
            <p:ph type="title"/>
          </p:nvPr>
        </p:nvSpPr>
        <p:spPr>
          <a:xfrm>
            <a:off x="706225" y="289711"/>
            <a:ext cx="10515600" cy="1325563"/>
          </a:xfrm>
        </p:spPr>
        <p:txBody>
          <a:bodyPr/>
          <a:lstStyle/>
          <a:p>
            <a:r>
              <a:rPr lang="en-US" dirty="0">
                <a:solidFill>
                  <a:srgbClr val="00245D"/>
                </a:solidFill>
              </a:rPr>
              <a:t>Luther Preparatory School Auditorium Project</a:t>
            </a:r>
          </a:p>
        </p:txBody>
      </p:sp>
      <p:sp>
        <p:nvSpPr>
          <p:cNvPr id="2" name="Content Placeholder 2">
            <a:extLst>
              <a:ext uri="{FF2B5EF4-FFF2-40B4-BE49-F238E27FC236}">
                <a16:creationId xmlns:a16="http://schemas.microsoft.com/office/drawing/2014/main" id="{4DA494B1-2381-6FD8-F0BC-03DCA2D8E619}"/>
              </a:ext>
            </a:extLst>
          </p:cNvPr>
          <p:cNvSpPr>
            <a:spLocks noGrp="1"/>
          </p:cNvSpPr>
          <p:nvPr>
            <p:ph idx="1"/>
          </p:nvPr>
        </p:nvSpPr>
        <p:spPr>
          <a:xfrm>
            <a:off x="565608" y="1847272"/>
            <a:ext cx="10920167" cy="4119339"/>
          </a:xfrm>
        </p:spPr>
        <p:txBody>
          <a:bodyPr>
            <a:normAutofit/>
          </a:bodyPr>
          <a:lstStyle/>
          <a:p>
            <a:r>
              <a:rPr lang="en-US" dirty="0">
                <a:solidFill>
                  <a:srgbClr val="8B0E04"/>
                </a:solidFill>
              </a:rPr>
              <a:t>Total cost is estimated at $16 million</a:t>
            </a:r>
          </a:p>
          <a:p>
            <a:pPr lvl="1"/>
            <a:r>
              <a:rPr lang="en-US" dirty="0">
                <a:solidFill>
                  <a:srgbClr val="8B0E04"/>
                </a:solidFill>
              </a:rPr>
              <a:t>$11.2 million (70%) is needed to begin construction</a:t>
            </a:r>
          </a:p>
          <a:p>
            <a:pPr lvl="1"/>
            <a:r>
              <a:rPr lang="en-US" dirty="0">
                <a:solidFill>
                  <a:srgbClr val="8B0E04"/>
                </a:solidFill>
              </a:rPr>
              <a:t>$9.1 million has been received to date</a:t>
            </a:r>
          </a:p>
          <a:p>
            <a:r>
              <a:rPr lang="en-US" dirty="0">
                <a:solidFill>
                  <a:srgbClr val="8B0E04"/>
                </a:solidFill>
              </a:rPr>
              <a:t>You will find more information and how to participate in the project at lps.wels.net/magnify</a:t>
            </a:r>
          </a:p>
          <a:p>
            <a:endParaRPr lang="en-US" dirty="0">
              <a:solidFill>
                <a:srgbClr val="8B0E04"/>
              </a:solidFill>
            </a:endParaRPr>
          </a:p>
        </p:txBody>
      </p:sp>
    </p:spTree>
    <p:extLst>
      <p:ext uri="{BB962C8B-B14F-4D97-AF65-F5344CB8AC3E}">
        <p14:creationId xmlns:p14="http://schemas.microsoft.com/office/powerpoint/2010/main" val="1065633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AB59CAE-EF0B-5668-297A-56A78420B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FDB94-B18A-4069-43D0-B4D39870A4E6}"/>
              </a:ext>
            </a:extLst>
          </p:cNvPr>
          <p:cNvSpPr>
            <a:spLocks noGrp="1"/>
          </p:cNvSpPr>
          <p:nvPr>
            <p:ph type="title"/>
          </p:nvPr>
        </p:nvSpPr>
        <p:spPr/>
        <p:txBody>
          <a:bodyPr/>
          <a:lstStyle/>
          <a:p>
            <a:r>
              <a:rPr lang="en-US" dirty="0">
                <a:solidFill>
                  <a:srgbClr val="00245D"/>
                </a:solidFill>
              </a:rPr>
              <a:t>Michigan Lutheran Seminary</a:t>
            </a:r>
          </a:p>
        </p:txBody>
      </p:sp>
      <p:sp>
        <p:nvSpPr>
          <p:cNvPr id="3" name="Content Placeholder 2">
            <a:extLst>
              <a:ext uri="{FF2B5EF4-FFF2-40B4-BE49-F238E27FC236}">
                <a16:creationId xmlns:a16="http://schemas.microsoft.com/office/drawing/2014/main" id="{69097E45-12C9-16AD-6E7B-F8F2C071BE5A}"/>
              </a:ext>
            </a:extLst>
          </p:cNvPr>
          <p:cNvSpPr>
            <a:spLocks noGrp="1"/>
          </p:cNvSpPr>
          <p:nvPr>
            <p:ph idx="1"/>
          </p:nvPr>
        </p:nvSpPr>
        <p:spPr>
          <a:xfrm>
            <a:off x="5446776" y="1582434"/>
            <a:ext cx="6745224" cy="4351338"/>
          </a:xfrm>
        </p:spPr>
        <p:txBody>
          <a:bodyPr>
            <a:normAutofit/>
          </a:bodyPr>
          <a:lstStyle/>
          <a:p>
            <a:r>
              <a:rPr lang="en-US" dirty="0">
                <a:solidFill>
                  <a:srgbClr val="8B0E04"/>
                </a:solidFill>
              </a:rPr>
              <a:t>Located in Saginaw, MI</a:t>
            </a:r>
          </a:p>
          <a:p>
            <a:r>
              <a:rPr lang="en-US" dirty="0">
                <a:solidFill>
                  <a:srgbClr val="8B0E04"/>
                </a:solidFill>
              </a:rPr>
              <a:t>Enrollment:  184</a:t>
            </a:r>
          </a:p>
          <a:p>
            <a:pPr lvl="1"/>
            <a:r>
              <a:rPr lang="en-US" dirty="0">
                <a:solidFill>
                  <a:srgbClr val="8B0E04"/>
                </a:solidFill>
              </a:rPr>
              <a:t> 47 Seniors</a:t>
            </a:r>
          </a:p>
          <a:p>
            <a:pPr lvl="1"/>
            <a:r>
              <a:rPr lang="en-US" dirty="0">
                <a:solidFill>
                  <a:srgbClr val="8B0E04"/>
                </a:solidFill>
              </a:rPr>
              <a:t> 49 Juniors</a:t>
            </a:r>
          </a:p>
          <a:p>
            <a:pPr lvl="1"/>
            <a:r>
              <a:rPr lang="en-US" dirty="0">
                <a:solidFill>
                  <a:srgbClr val="8B0E04"/>
                </a:solidFill>
              </a:rPr>
              <a:t> 47 Sophomores</a:t>
            </a:r>
          </a:p>
          <a:p>
            <a:pPr lvl="1"/>
            <a:r>
              <a:rPr lang="en-US" dirty="0">
                <a:solidFill>
                  <a:srgbClr val="8B0E04"/>
                </a:solidFill>
              </a:rPr>
              <a:t> 41 Freshmen </a:t>
            </a:r>
          </a:p>
          <a:p>
            <a:r>
              <a:rPr lang="en-US" dirty="0">
                <a:solidFill>
                  <a:srgbClr val="8B0E04"/>
                </a:solidFill>
              </a:rPr>
              <a:t>8 of 47 graduates plan to enroll at MLC</a:t>
            </a:r>
          </a:p>
          <a:p>
            <a:r>
              <a:rPr lang="en-US" dirty="0">
                <a:solidFill>
                  <a:srgbClr val="8B0E04"/>
                </a:solidFill>
              </a:rPr>
              <a:t>Historically, 35-40% have enrolled at MLC.  </a:t>
            </a:r>
          </a:p>
          <a:p>
            <a:endParaRPr lang="en-US" dirty="0">
              <a:solidFill>
                <a:srgbClr val="8B0E04"/>
              </a:solidFill>
            </a:endParaRPr>
          </a:p>
        </p:txBody>
      </p:sp>
      <p:pic>
        <p:nvPicPr>
          <p:cNvPr id="4" name="Picture 3">
            <a:extLst>
              <a:ext uri="{FF2B5EF4-FFF2-40B4-BE49-F238E27FC236}">
                <a16:creationId xmlns:a16="http://schemas.microsoft.com/office/drawing/2014/main" id="{A9E12894-2A69-EB4C-8FA6-F5298CDA0C5B}"/>
              </a:ext>
            </a:extLst>
          </p:cNvPr>
          <p:cNvPicPr>
            <a:picLocks noChangeAspect="1"/>
          </p:cNvPicPr>
          <p:nvPr/>
        </p:nvPicPr>
        <p:blipFill>
          <a:blip r:embed="rId4" cstate="print">
            <a:extLst>
              <a:ext uri="{28A0092B-C50C-407E-A947-70E740481C1C}">
                <a14:useLocalDpi xmlns:a14="http://schemas.microsoft.com/office/drawing/2010/main"/>
              </a:ext>
            </a:extLst>
          </a:blip>
          <a:srcRect l="27217" t="16644" r="26600" b="15562"/>
          <a:stretch>
            <a:fillRect/>
          </a:stretch>
        </p:blipFill>
        <p:spPr>
          <a:xfrm>
            <a:off x="360021" y="1886727"/>
            <a:ext cx="4243961" cy="3438900"/>
          </a:xfrm>
          <a:prstGeom prst="rect">
            <a:avLst/>
          </a:prstGeom>
        </p:spPr>
      </p:pic>
    </p:spTree>
    <p:extLst>
      <p:ext uri="{BB962C8B-B14F-4D97-AF65-F5344CB8AC3E}">
        <p14:creationId xmlns:p14="http://schemas.microsoft.com/office/powerpoint/2010/main" val="138729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086DA53-44B0-F04A-EEF1-BD67BD250A4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C65D20B-77C2-DB01-544A-09C62AF43DF7}"/>
              </a:ext>
            </a:extLst>
          </p:cNvPr>
          <p:cNvSpPr>
            <a:spLocks noGrp="1"/>
          </p:cNvSpPr>
          <p:nvPr>
            <p:ph type="title"/>
          </p:nvPr>
        </p:nvSpPr>
        <p:spPr>
          <a:xfrm>
            <a:off x="706225" y="289711"/>
            <a:ext cx="10821052" cy="1325563"/>
          </a:xfrm>
        </p:spPr>
        <p:txBody>
          <a:bodyPr/>
          <a:lstStyle/>
          <a:p>
            <a:r>
              <a:rPr lang="en-US" dirty="0">
                <a:solidFill>
                  <a:srgbClr val="00245D"/>
                </a:solidFill>
              </a:rPr>
              <a:t>Michigan Lutheran Seminary Commons Project</a:t>
            </a:r>
          </a:p>
        </p:txBody>
      </p:sp>
      <p:pic>
        <p:nvPicPr>
          <p:cNvPr id="2" name="Picture 1">
            <a:extLst>
              <a:ext uri="{FF2B5EF4-FFF2-40B4-BE49-F238E27FC236}">
                <a16:creationId xmlns:a16="http://schemas.microsoft.com/office/drawing/2014/main" id="{18C14537-A707-C87E-B967-89B13996A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750385"/>
            <a:ext cx="5758325" cy="3239058"/>
          </a:xfrm>
          <a:prstGeom prst="rect">
            <a:avLst/>
          </a:prstGeom>
        </p:spPr>
      </p:pic>
      <p:pic>
        <p:nvPicPr>
          <p:cNvPr id="5" name="Picture 4">
            <a:extLst>
              <a:ext uri="{FF2B5EF4-FFF2-40B4-BE49-F238E27FC236}">
                <a16:creationId xmlns:a16="http://schemas.microsoft.com/office/drawing/2014/main" id="{954AC50C-6661-A8C0-8FBE-8A926D84D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2017" y="2369560"/>
            <a:ext cx="5862392" cy="3297595"/>
          </a:xfrm>
          <a:prstGeom prst="rect">
            <a:avLst/>
          </a:prstGeom>
        </p:spPr>
      </p:pic>
    </p:spTree>
    <p:extLst>
      <p:ext uri="{BB962C8B-B14F-4D97-AF65-F5344CB8AC3E}">
        <p14:creationId xmlns:p14="http://schemas.microsoft.com/office/powerpoint/2010/main" val="263133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B77DEA-1F9D-F164-FCDC-0A1EC2102C6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7EBB87E-B606-9FCC-952F-E2228DF5F2E1}"/>
              </a:ext>
            </a:extLst>
          </p:cNvPr>
          <p:cNvSpPr>
            <a:spLocks noGrp="1"/>
          </p:cNvSpPr>
          <p:nvPr>
            <p:ph type="title"/>
          </p:nvPr>
        </p:nvSpPr>
        <p:spPr>
          <a:xfrm>
            <a:off x="706225" y="289711"/>
            <a:ext cx="10821052" cy="1325563"/>
          </a:xfrm>
        </p:spPr>
        <p:txBody>
          <a:bodyPr/>
          <a:lstStyle/>
          <a:p>
            <a:r>
              <a:rPr lang="en-US" dirty="0">
                <a:solidFill>
                  <a:srgbClr val="00245D"/>
                </a:solidFill>
              </a:rPr>
              <a:t>Michigan Lutheran Seminary Commons Project</a:t>
            </a:r>
          </a:p>
        </p:txBody>
      </p:sp>
      <p:pic>
        <p:nvPicPr>
          <p:cNvPr id="5" name="Picture 4">
            <a:extLst>
              <a:ext uri="{FF2B5EF4-FFF2-40B4-BE49-F238E27FC236}">
                <a16:creationId xmlns:a16="http://schemas.microsoft.com/office/drawing/2014/main" id="{9E45E22C-7A7D-4F63-8EA3-CE4E0E68A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1" y="1355651"/>
            <a:ext cx="5912316" cy="3325678"/>
          </a:xfrm>
          <a:prstGeom prst="rect">
            <a:avLst/>
          </a:prstGeom>
        </p:spPr>
      </p:pic>
      <p:pic>
        <p:nvPicPr>
          <p:cNvPr id="6" name="Picture 5">
            <a:extLst>
              <a:ext uri="{FF2B5EF4-FFF2-40B4-BE49-F238E27FC236}">
                <a16:creationId xmlns:a16="http://schemas.microsoft.com/office/drawing/2014/main" id="{C3E28E2F-D249-A022-98C8-5B8919092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933" y="2176671"/>
            <a:ext cx="5912316" cy="3325678"/>
          </a:xfrm>
          <a:prstGeom prst="rect">
            <a:avLst/>
          </a:prstGeom>
        </p:spPr>
      </p:pic>
    </p:spTree>
    <p:extLst>
      <p:ext uri="{BB962C8B-B14F-4D97-AF65-F5344CB8AC3E}">
        <p14:creationId xmlns:p14="http://schemas.microsoft.com/office/powerpoint/2010/main" val="2010336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7CB5A0A-F1C9-CAB1-96EF-3CF136DE4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DFF15-3CE4-9E13-FFB4-F850B932317A}"/>
              </a:ext>
            </a:extLst>
          </p:cNvPr>
          <p:cNvSpPr>
            <a:spLocks noGrp="1"/>
          </p:cNvSpPr>
          <p:nvPr>
            <p:ph type="title"/>
          </p:nvPr>
        </p:nvSpPr>
        <p:spPr/>
        <p:txBody>
          <a:bodyPr/>
          <a:lstStyle/>
          <a:p>
            <a:r>
              <a:rPr lang="en-US" dirty="0">
                <a:solidFill>
                  <a:srgbClr val="00245D"/>
                </a:solidFill>
              </a:rPr>
              <a:t>Martin Luther College</a:t>
            </a:r>
          </a:p>
        </p:txBody>
      </p:sp>
      <p:sp>
        <p:nvSpPr>
          <p:cNvPr id="3" name="Content Placeholder 2">
            <a:extLst>
              <a:ext uri="{FF2B5EF4-FFF2-40B4-BE49-F238E27FC236}">
                <a16:creationId xmlns:a16="http://schemas.microsoft.com/office/drawing/2014/main" id="{8D97EB21-629B-A67F-8880-94814059D422}"/>
              </a:ext>
            </a:extLst>
          </p:cNvPr>
          <p:cNvSpPr>
            <a:spLocks noGrp="1"/>
          </p:cNvSpPr>
          <p:nvPr>
            <p:ph idx="1"/>
          </p:nvPr>
        </p:nvSpPr>
        <p:spPr>
          <a:xfrm>
            <a:off x="5446776" y="1582434"/>
            <a:ext cx="6745224" cy="4351338"/>
          </a:xfrm>
        </p:spPr>
        <p:txBody>
          <a:bodyPr>
            <a:normAutofit lnSpcReduction="10000"/>
          </a:bodyPr>
          <a:lstStyle/>
          <a:p>
            <a:r>
              <a:rPr lang="en-US" dirty="0">
                <a:solidFill>
                  <a:srgbClr val="8B0E04"/>
                </a:solidFill>
              </a:rPr>
              <a:t>Located in New Ulm, MN</a:t>
            </a:r>
          </a:p>
          <a:p>
            <a:r>
              <a:rPr lang="en-US" dirty="0">
                <a:solidFill>
                  <a:srgbClr val="8B0E04"/>
                </a:solidFill>
              </a:rPr>
              <a:t>Enrollment:  626</a:t>
            </a:r>
          </a:p>
          <a:p>
            <a:pPr lvl="1"/>
            <a:r>
              <a:rPr lang="en-US" dirty="0">
                <a:solidFill>
                  <a:srgbClr val="8B0E04"/>
                </a:solidFill>
              </a:rPr>
              <a:t>170 Pre-Seminary </a:t>
            </a:r>
          </a:p>
          <a:p>
            <a:pPr lvl="1"/>
            <a:r>
              <a:rPr lang="en-US" dirty="0">
                <a:solidFill>
                  <a:srgbClr val="8B0E04"/>
                </a:solidFill>
              </a:rPr>
              <a:t>449 Education</a:t>
            </a:r>
          </a:p>
          <a:p>
            <a:pPr lvl="1"/>
            <a:r>
              <a:rPr lang="en-US" dirty="0">
                <a:solidFill>
                  <a:srgbClr val="8B0E04"/>
                </a:solidFill>
              </a:rPr>
              <a:t>83 Teachers and Staff Ministers Presented for Calls in May</a:t>
            </a:r>
          </a:p>
          <a:p>
            <a:r>
              <a:rPr lang="en-US" dirty="0">
                <a:solidFill>
                  <a:srgbClr val="8B0E04"/>
                </a:solidFill>
              </a:rPr>
              <a:t>Alternative Pathway to Professional Licensure Eligibility (APPLE) </a:t>
            </a:r>
          </a:p>
          <a:p>
            <a:r>
              <a:rPr lang="en-US" dirty="0">
                <a:solidFill>
                  <a:srgbClr val="8B0E04"/>
                </a:solidFill>
              </a:rPr>
              <a:t>Ministry Certification</a:t>
            </a:r>
          </a:p>
          <a:p>
            <a:r>
              <a:rPr lang="en-US" dirty="0">
                <a:solidFill>
                  <a:srgbClr val="8B0E04"/>
                </a:solidFill>
              </a:rPr>
              <a:t>Dual Credit Classes</a:t>
            </a:r>
          </a:p>
        </p:txBody>
      </p:sp>
      <p:pic>
        <p:nvPicPr>
          <p:cNvPr id="5" name="Picture 4">
            <a:extLst>
              <a:ext uri="{FF2B5EF4-FFF2-40B4-BE49-F238E27FC236}">
                <a16:creationId xmlns:a16="http://schemas.microsoft.com/office/drawing/2014/main" id="{C3A1C6C1-E2E3-9D84-6C68-3EC76683715C}"/>
              </a:ext>
            </a:extLst>
          </p:cNvPr>
          <p:cNvPicPr>
            <a:picLocks noChangeAspect="1"/>
          </p:cNvPicPr>
          <p:nvPr/>
        </p:nvPicPr>
        <p:blipFill>
          <a:blip r:embed="rId4">
            <a:extLst>
              <a:ext uri="{28A0092B-C50C-407E-A947-70E740481C1C}">
                <a14:useLocalDpi xmlns:a14="http://schemas.microsoft.com/office/drawing/2010/main" val="0"/>
              </a:ext>
            </a:extLst>
          </a:blip>
          <a:srcRect l="6167" t="11111" r="7517" b="17344"/>
          <a:stretch>
            <a:fillRect/>
          </a:stretch>
        </p:blipFill>
        <p:spPr>
          <a:xfrm>
            <a:off x="214856" y="2411219"/>
            <a:ext cx="4924709" cy="2035562"/>
          </a:xfrm>
          <a:prstGeom prst="rect">
            <a:avLst/>
          </a:prstGeom>
        </p:spPr>
      </p:pic>
    </p:spTree>
    <p:extLst>
      <p:ext uri="{BB962C8B-B14F-4D97-AF65-F5344CB8AC3E}">
        <p14:creationId xmlns:p14="http://schemas.microsoft.com/office/powerpoint/2010/main" val="542558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1f13b54-0736-4885-a43b-80d7e53ca78c}" enabled="0" method="" siteId="{91f13b54-0736-4885-a43b-80d7e53ca78c}" removed="1"/>
</clbl:labelList>
</file>

<file path=docProps/app.xml><?xml version="1.0" encoding="utf-8"?>
<Properties xmlns="http://schemas.openxmlformats.org/officeDocument/2006/extended-properties" xmlns:vt="http://schemas.openxmlformats.org/officeDocument/2006/docPropsVTypes">
  <TotalTime>19667</TotalTime>
  <Words>4822</Words>
  <Application>Microsoft Office PowerPoint</Application>
  <PresentationFormat>Widescreen</PresentationFormat>
  <Paragraphs>303</Paragraphs>
  <Slides>33</Slides>
  <Notes>28</Notes>
  <HiddenSlides>3</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Aptos</vt:lpstr>
      <vt:lpstr>Aptos Display</vt:lpstr>
      <vt:lpstr>Arial</vt:lpstr>
      <vt:lpstr>Calibri</vt:lpstr>
      <vt:lpstr>Frutiger LT Std 45 Light</vt:lpstr>
      <vt:lpstr>Frutiger LT Std 47 Light Cn</vt:lpstr>
      <vt:lpstr>Frutiger LT Std 55 Roman</vt:lpstr>
      <vt:lpstr>Frutiger Serif LT Pro</vt:lpstr>
      <vt:lpstr>Garamond</vt:lpstr>
      <vt:lpstr>Wingdings</vt:lpstr>
      <vt:lpstr>Office Theme</vt:lpstr>
      <vt:lpstr>1_Office Theme</vt:lpstr>
      <vt:lpstr>PowerPoint Presentation</vt:lpstr>
      <vt:lpstr>Three Tiered, Four School System</vt:lpstr>
      <vt:lpstr>Luther Preparatory School</vt:lpstr>
      <vt:lpstr>Luther Preparatory School Auditorium Project</vt:lpstr>
      <vt:lpstr>Luther Preparatory School Auditorium Project</vt:lpstr>
      <vt:lpstr>Michigan Lutheran Seminary</vt:lpstr>
      <vt:lpstr>Michigan Lutheran Seminary Commons Project</vt:lpstr>
      <vt:lpstr>Michigan Lutheran Seminary Commons Project</vt:lpstr>
      <vt:lpstr>Martin Luther College</vt:lpstr>
      <vt:lpstr>Martin Luther College – Project Sunrise</vt:lpstr>
      <vt:lpstr>Wisconsin Lutheran Seminary</vt:lpstr>
      <vt:lpstr>Wisconsin Lutheran Seminary Building Project</vt:lpstr>
      <vt:lpstr>Wisconsin Lutheran Seminary Building Project</vt:lpstr>
      <vt:lpstr>Wisconsin Lutheran Seminary Building Project</vt:lpstr>
      <vt:lpstr>Key Issues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we doing about this?</vt:lpstr>
      <vt:lpstr>PowerPoint Presentation</vt:lpstr>
      <vt:lpstr>Christ Through Us Strategic Plan 2025-2035</vt:lpstr>
      <vt:lpstr>Christ Through Us Strategic Plan 2025-2035</vt:lpstr>
      <vt:lpstr>Think Tank Recommendation</vt:lpstr>
      <vt:lpstr>Christ Through Us Strategic Plan 2025-2035</vt:lpstr>
      <vt:lpstr>Ministry Recruitment Counselors</vt:lpstr>
      <vt:lpstr>Ministry Recruitment Counselors</vt:lpstr>
      <vt:lpstr>“How beautiful are the feet of those who bring good news!” (Romans 10:15)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Vannieuwenhoven</dc:creator>
  <cp:lastModifiedBy>gurgelrl</cp:lastModifiedBy>
  <cp:revision>2</cp:revision>
  <dcterms:created xsi:type="dcterms:W3CDTF">2026-03-04T20:48:03Z</dcterms:created>
  <dcterms:modified xsi:type="dcterms:W3CDTF">2026-06-05T21:25:01Z</dcterms:modified>
</cp:coreProperties>
</file>