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5" r:id="rId2"/>
    <p:sldMasterId id="2147483733" r:id="rId3"/>
    <p:sldMasterId id="2147483745" r:id="rId4"/>
    <p:sldMasterId id="2147483757" r:id="rId5"/>
  </p:sldMasterIdLst>
  <p:notesMasterIdLst>
    <p:notesMasterId r:id="rId37"/>
  </p:notesMasterIdLst>
  <p:sldIdLst>
    <p:sldId id="807" r:id="rId6"/>
    <p:sldId id="1019" r:id="rId7"/>
    <p:sldId id="989" r:id="rId8"/>
    <p:sldId id="986" r:id="rId9"/>
    <p:sldId id="817" r:id="rId10"/>
    <p:sldId id="987" r:id="rId11"/>
    <p:sldId id="988" r:id="rId12"/>
    <p:sldId id="991" r:id="rId13"/>
    <p:sldId id="992" r:id="rId14"/>
    <p:sldId id="857" r:id="rId15"/>
    <p:sldId id="880" r:id="rId16"/>
    <p:sldId id="851" r:id="rId17"/>
    <p:sldId id="852" r:id="rId18"/>
    <p:sldId id="1003" r:id="rId19"/>
    <p:sldId id="856" r:id="rId20"/>
    <p:sldId id="853" r:id="rId21"/>
    <p:sldId id="822" r:id="rId22"/>
    <p:sldId id="823" r:id="rId23"/>
    <p:sldId id="858" r:id="rId24"/>
    <p:sldId id="848" r:id="rId25"/>
    <p:sldId id="1007" r:id="rId26"/>
    <p:sldId id="1011" r:id="rId27"/>
    <p:sldId id="710" r:id="rId28"/>
    <p:sldId id="1010" r:id="rId29"/>
    <p:sldId id="687" r:id="rId30"/>
    <p:sldId id="1012" r:id="rId31"/>
    <p:sldId id="1014" r:id="rId32"/>
    <p:sldId id="1015" r:id="rId33"/>
    <p:sldId id="1016" r:id="rId34"/>
    <p:sldId id="1017" r:id="rId35"/>
    <p:sldId id="10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F4EA7-8250-4E37-8554-591396B4F289}" v="33" dt="2026-06-09T15:24:59.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0883" autoAdjust="0"/>
  </p:normalViewPr>
  <p:slideViewPr>
    <p:cSldViewPr snapToGrid="0">
      <p:cViewPr varScale="1">
        <p:scale>
          <a:sx n="60" d="100"/>
          <a:sy n="60" d="100"/>
        </p:scale>
        <p:origin x="64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Schmiel" userId="7e8cf2e27b677463" providerId="LiveId" clId="{4E7857BB-0996-4096-A7A4-F505F52AD6BB}"/>
    <pc:docChg chg="undo custSel addSld delSld modSld delMainMaster">
      <pc:chgData name="Stephen Schmiel" userId="7e8cf2e27b677463" providerId="LiveId" clId="{4E7857BB-0996-4096-A7A4-F505F52AD6BB}" dt="2026-06-09T15:24:59.552" v="1584"/>
      <pc:docMkLst>
        <pc:docMk/>
      </pc:docMkLst>
      <pc:sldChg chg="add">
        <pc:chgData name="Stephen Schmiel" userId="7e8cf2e27b677463" providerId="LiveId" clId="{4E7857BB-0996-4096-A7A4-F505F52AD6BB}" dt="2026-06-09T15:24:59.552" v="1584"/>
        <pc:sldMkLst>
          <pc:docMk/>
          <pc:sldMk cId="2844404062" sldId="710"/>
        </pc:sldMkLst>
      </pc:sldChg>
      <pc:sldChg chg="del">
        <pc:chgData name="Stephen Schmiel" userId="7e8cf2e27b677463" providerId="LiveId" clId="{4E7857BB-0996-4096-A7A4-F505F52AD6BB}" dt="2026-06-09T15:24:50.251" v="1583" actId="47"/>
        <pc:sldMkLst>
          <pc:docMk/>
          <pc:sldMk cId="3778639862" sldId="710"/>
        </pc:sldMkLst>
      </pc:sldChg>
      <pc:sldChg chg="modSp add del mod">
        <pc:chgData name="Stephen Schmiel" userId="7e8cf2e27b677463" providerId="LiveId" clId="{4E7857BB-0996-4096-A7A4-F505F52AD6BB}" dt="2026-06-09T11:25:41.022" v="1512" actId="255"/>
        <pc:sldMkLst>
          <pc:docMk/>
          <pc:sldMk cId="1962328811" sldId="807"/>
        </pc:sldMkLst>
        <pc:spChg chg="mod">
          <ac:chgData name="Stephen Schmiel" userId="7e8cf2e27b677463" providerId="LiveId" clId="{4E7857BB-0996-4096-A7A4-F505F52AD6BB}" dt="2026-06-09T11:25:41.022" v="1512" actId="255"/>
          <ac:spMkLst>
            <pc:docMk/>
            <pc:sldMk cId="1962328811" sldId="807"/>
            <ac:spMk id="11" creationId="{BBAEE322-7009-16C6-6C3A-C7D9A2DEDD3E}"/>
          </ac:spMkLst>
        </pc:spChg>
      </pc:sldChg>
      <pc:sldChg chg="mod modShow">
        <pc:chgData name="Stephen Schmiel" userId="7e8cf2e27b677463" providerId="LiveId" clId="{4E7857BB-0996-4096-A7A4-F505F52AD6BB}" dt="2026-06-09T15:06:25.862" v="1526" actId="729"/>
        <pc:sldMkLst>
          <pc:docMk/>
          <pc:sldMk cId="2429019029" sldId="817"/>
        </pc:sldMkLst>
      </pc:sldChg>
      <pc:sldChg chg="modSp mod modShow">
        <pc:chgData name="Stephen Schmiel" userId="7e8cf2e27b677463" providerId="LiveId" clId="{4E7857BB-0996-4096-A7A4-F505F52AD6BB}" dt="2026-06-09T15:11:05.853" v="1530" actId="729"/>
        <pc:sldMkLst>
          <pc:docMk/>
          <pc:sldMk cId="844032783" sldId="823"/>
        </pc:sldMkLst>
        <pc:spChg chg="mod">
          <ac:chgData name="Stephen Schmiel" userId="7e8cf2e27b677463" providerId="LiveId" clId="{4E7857BB-0996-4096-A7A4-F505F52AD6BB}" dt="2026-05-10T03:41:02.673" v="273" actId="27636"/>
          <ac:spMkLst>
            <pc:docMk/>
            <pc:sldMk cId="844032783" sldId="823"/>
            <ac:spMk id="3" creationId="{397F540E-1490-FC51-2BFE-15FA2A5257CF}"/>
          </ac:spMkLst>
        </pc:spChg>
      </pc:sldChg>
      <pc:sldChg chg="modSp mod">
        <pc:chgData name="Stephen Schmiel" userId="7e8cf2e27b677463" providerId="LiveId" clId="{4E7857BB-0996-4096-A7A4-F505F52AD6BB}" dt="2026-05-10T03:39:37.904" v="261" actId="1076"/>
        <pc:sldMkLst>
          <pc:docMk/>
          <pc:sldMk cId="1522463108" sldId="852"/>
        </pc:sldMkLst>
        <pc:spChg chg="mod">
          <ac:chgData name="Stephen Schmiel" userId="7e8cf2e27b677463" providerId="LiveId" clId="{4E7857BB-0996-4096-A7A4-F505F52AD6BB}" dt="2026-05-10T03:39:37.904" v="261" actId="1076"/>
          <ac:spMkLst>
            <pc:docMk/>
            <pc:sldMk cId="1522463108" sldId="852"/>
            <ac:spMk id="2" creationId="{EBAAC6EA-1FDC-0EAB-471E-D4454297ED69}"/>
          </ac:spMkLst>
        </pc:spChg>
        <pc:spChg chg="mod">
          <ac:chgData name="Stephen Schmiel" userId="7e8cf2e27b677463" providerId="LiveId" clId="{4E7857BB-0996-4096-A7A4-F505F52AD6BB}" dt="2026-05-10T03:39:37.904" v="261" actId="1076"/>
          <ac:spMkLst>
            <pc:docMk/>
            <pc:sldMk cId="1522463108" sldId="852"/>
            <ac:spMk id="3" creationId="{2AC760B3-BDFD-DBE6-FC3A-644CB19B31D2}"/>
          </ac:spMkLst>
        </pc:spChg>
      </pc:sldChg>
      <pc:sldChg chg="mod modShow">
        <pc:chgData name="Stephen Schmiel" userId="7e8cf2e27b677463" providerId="LiveId" clId="{4E7857BB-0996-4096-A7A4-F505F52AD6BB}" dt="2026-05-10T03:40:11.054" v="263" actId="34476"/>
        <pc:sldMkLst>
          <pc:docMk/>
          <pc:sldMk cId="1583436724" sldId="853"/>
        </pc:sldMkLst>
      </pc:sldChg>
      <pc:sldChg chg="mod modShow">
        <pc:chgData name="Stephen Schmiel" userId="7e8cf2e27b677463" providerId="LiveId" clId="{4E7857BB-0996-4096-A7A4-F505F52AD6BB}" dt="2026-06-09T15:08:09.561" v="1529" actId="729"/>
        <pc:sldMkLst>
          <pc:docMk/>
          <pc:sldMk cId="2348587409" sldId="856"/>
        </pc:sldMkLst>
      </pc:sldChg>
      <pc:sldChg chg="mod modShow">
        <pc:chgData name="Stephen Schmiel" userId="7e8cf2e27b677463" providerId="LiveId" clId="{4E7857BB-0996-4096-A7A4-F505F52AD6BB}" dt="2026-06-09T15:05:51.433" v="1523" actId="729"/>
        <pc:sldMkLst>
          <pc:docMk/>
          <pc:sldMk cId="2525132265" sldId="857"/>
        </pc:sldMkLst>
      </pc:sldChg>
      <pc:sldChg chg="mod modShow">
        <pc:chgData name="Stephen Schmiel" userId="7e8cf2e27b677463" providerId="LiveId" clId="{4E7857BB-0996-4096-A7A4-F505F52AD6BB}" dt="2026-06-09T15:06:04.114" v="1525" actId="729"/>
        <pc:sldMkLst>
          <pc:docMk/>
          <pc:sldMk cId="2020129268" sldId="880"/>
        </pc:sldMkLst>
      </pc:sldChg>
      <pc:sldChg chg="mod modShow">
        <pc:chgData name="Stephen Schmiel" userId="7e8cf2e27b677463" providerId="LiveId" clId="{4E7857BB-0996-4096-A7A4-F505F52AD6BB}" dt="2026-06-09T15:06:25.862" v="1526" actId="729"/>
        <pc:sldMkLst>
          <pc:docMk/>
          <pc:sldMk cId="1935184585" sldId="987"/>
        </pc:sldMkLst>
      </pc:sldChg>
      <pc:sldChg chg="mod modShow">
        <pc:chgData name="Stephen Schmiel" userId="7e8cf2e27b677463" providerId="LiveId" clId="{4E7857BB-0996-4096-A7A4-F505F52AD6BB}" dt="2026-06-09T15:06:25.862" v="1526" actId="729"/>
        <pc:sldMkLst>
          <pc:docMk/>
          <pc:sldMk cId="1172677279" sldId="988"/>
        </pc:sldMkLst>
      </pc:sldChg>
      <pc:sldChg chg="add mod modShow">
        <pc:chgData name="Stephen Schmiel" userId="7e8cf2e27b677463" providerId="LiveId" clId="{4E7857BB-0996-4096-A7A4-F505F52AD6BB}" dt="2026-06-09T11:25:46.936" v="1513" actId="729"/>
        <pc:sldMkLst>
          <pc:docMk/>
          <pc:sldMk cId="250759957" sldId="989"/>
        </pc:sldMkLst>
      </pc:sldChg>
      <pc:sldChg chg="mod modShow">
        <pc:chgData name="Stephen Schmiel" userId="7e8cf2e27b677463" providerId="LiveId" clId="{4E7857BB-0996-4096-A7A4-F505F52AD6BB}" dt="2026-06-09T15:05:57.569" v="1524" actId="729"/>
        <pc:sldMkLst>
          <pc:docMk/>
          <pc:sldMk cId="1771510596" sldId="992"/>
        </pc:sldMkLst>
      </pc:sldChg>
      <pc:sldChg chg="addSp modSp mod">
        <pc:chgData name="Stephen Schmiel" userId="7e8cf2e27b677463" providerId="LiveId" clId="{4E7857BB-0996-4096-A7A4-F505F52AD6BB}" dt="2026-05-10T03:45:03.443" v="488" actId="20577"/>
        <pc:sldMkLst>
          <pc:docMk/>
          <pc:sldMk cId="1055731510" sldId="1007"/>
        </pc:sldMkLst>
        <pc:spChg chg="mod">
          <ac:chgData name="Stephen Schmiel" userId="7e8cf2e27b677463" providerId="LiveId" clId="{4E7857BB-0996-4096-A7A4-F505F52AD6BB}" dt="2026-05-10T03:45:03.443" v="488" actId="20577"/>
          <ac:spMkLst>
            <pc:docMk/>
            <pc:sldMk cId="1055731510" sldId="1007"/>
            <ac:spMk id="3" creationId="{F180FA98-718B-8D65-5202-2A71CC32F9B0}"/>
          </ac:spMkLst>
        </pc:spChg>
      </pc:sldChg>
      <pc:sldChg chg="del">
        <pc:chgData name="Stephen Schmiel" userId="7e8cf2e27b677463" providerId="LiveId" clId="{4E7857BB-0996-4096-A7A4-F505F52AD6BB}" dt="2026-06-09T15:07:29.839" v="1528" actId="47"/>
        <pc:sldMkLst>
          <pc:docMk/>
          <pc:sldMk cId="4200688279" sldId="1008"/>
        </pc:sldMkLst>
      </pc:sldChg>
      <pc:sldChg chg="del">
        <pc:chgData name="Stephen Schmiel" userId="7e8cf2e27b677463" providerId="LiveId" clId="{4E7857BB-0996-4096-A7A4-F505F52AD6BB}" dt="2026-06-09T15:07:29.320" v="1527" actId="47"/>
        <pc:sldMkLst>
          <pc:docMk/>
          <pc:sldMk cId="1737105154" sldId="1009"/>
        </pc:sldMkLst>
      </pc:sldChg>
      <pc:sldChg chg="add">
        <pc:chgData name="Stephen Schmiel" userId="7e8cf2e27b677463" providerId="LiveId" clId="{4E7857BB-0996-4096-A7A4-F505F52AD6BB}" dt="2026-06-09T15:24:59.552" v="1584"/>
        <pc:sldMkLst>
          <pc:docMk/>
          <pc:sldMk cId="455800570" sldId="1010"/>
        </pc:sldMkLst>
      </pc:sldChg>
      <pc:sldChg chg="addSp modSp new del mod">
        <pc:chgData name="Stephen Schmiel" userId="7e8cf2e27b677463" providerId="LiveId" clId="{4E7857BB-0996-4096-A7A4-F505F52AD6BB}" dt="2026-06-09T15:24:50.251" v="1583" actId="47"/>
        <pc:sldMkLst>
          <pc:docMk/>
          <pc:sldMk cId="3705146380" sldId="1010"/>
        </pc:sldMkLst>
        <pc:picChg chg="add mod">
          <ac:chgData name="Stephen Schmiel" userId="7e8cf2e27b677463" providerId="LiveId" clId="{4E7857BB-0996-4096-A7A4-F505F52AD6BB}" dt="2026-05-10T03:39:04.592" v="257" actId="1076"/>
          <ac:picMkLst>
            <pc:docMk/>
            <pc:sldMk cId="3705146380" sldId="1010"/>
            <ac:picMk id="2" creationId="{2609AECD-0532-ABC0-122B-06D78C15D81F}"/>
          </ac:picMkLst>
        </pc:picChg>
      </pc:sldChg>
      <pc:sldChg chg="modSp add mod">
        <pc:chgData name="Stephen Schmiel" userId="7e8cf2e27b677463" providerId="LiveId" clId="{4E7857BB-0996-4096-A7A4-F505F52AD6BB}" dt="2026-06-09T11:27:18.986" v="1520" actId="20577"/>
        <pc:sldMkLst>
          <pc:docMk/>
          <pc:sldMk cId="771015718" sldId="1011"/>
        </pc:sldMkLst>
        <pc:spChg chg="mod">
          <ac:chgData name="Stephen Schmiel" userId="7e8cf2e27b677463" providerId="LiveId" clId="{4E7857BB-0996-4096-A7A4-F505F52AD6BB}" dt="2026-06-09T11:27:18.986" v="1520" actId="20577"/>
          <ac:spMkLst>
            <pc:docMk/>
            <pc:sldMk cId="771015718" sldId="1011"/>
            <ac:spMk id="3" creationId="{5D7879DA-84EC-8A6E-2056-67982FFB1958}"/>
          </ac:spMkLst>
        </pc:spChg>
      </pc:sldChg>
      <pc:sldChg chg="addSp delSp modSp new mod modShow">
        <pc:chgData name="Stephen Schmiel" userId="7e8cf2e27b677463" providerId="LiveId" clId="{4E7857BB-0996-4096-A7A4-F505F52AD6BB}" dt="2026-06-09T11:27:47.037" v="1521" actId="729"/>
        <pc:sldMkLst>
          <pc:docMk/>
          <pc:sldMk cId="2282650680" sldId="1012"/>
        </pc:sldMkLst>
        <pc:spChg chg="mod">
          <ac:chgData name="Stephen Schmiel" userId="7e8cf2e27b677463" providerId="LiveId" clId="{4E7857BB-0996-4096-A7A4-F505F52AD6BB}" dt="2026-05-10T04:31:09.487" v="848" actId="1076"/>
          <ac:spMkLst>
            <pc:docMk/>
            <pc:sldMk cId="2282650680" sldId="1012"/>
            <ac:spMk id="2" creationId="{167BBED5-C6BA-89A6-02D4-51EF1679CFA6}"/>
          </ac:spMkLst>
        </pc:spChg>
        <pc:spChg chg="mod">
          <ac:chgData name="Stephen Schmiel" userId="7e8cf2e27b677463" providerId="LiveId" clId="{4E7857BB-0996-4096-A7A4-F505F52AD6BB}" dt="2026-05-10T04:31:09.487" v="848" actId="1076"/>
          <ac:spMkLst>
            <pc:docMk/>
            <pc:sldMk cId="2282650680" sldId="1012"/>
            <ac:spMk id="3" creationId="{07812E2F-B15B-D074-E411-0D57894E4C40}"/>
          </ac:spMkLst>
        </pc:spChg>
        <pc:picChg chg="add mod modCrop">
          <ac:chgData name="Stephen Schmiel" userId="7e8cf2e27b677463" providerId="LiveId" clId="{4E7857BB-0996-4096-A7A4-F505F52AD6BB}" dt="2026-05-10T04:31:13.155" v="849" actId="14100"/>
          <ac:picMkLst>
            <pc:docMk/>
            <pc:sldMk cId="2282650680" sldId="1012"/>
            <ac:picMk id="12" creationId="{2682EA28-5A4E-4C2E-4C06-96A2C1C20A3B}"/>
          </ac:picMkLst>
        </pc:picChg>
      </pc:sldChg>
      <pc:sldChg chg="addSp delSp modSp add mod modAnim modShow">
        <pc:chgData name="Stephen Schmiel" userId="7e8cf2e27b677463" providerId="LiveId" clId="{4E7857BB-0996-4096-A7A4-F505F52AD6BB}" dt="2026-06-09T11:27:47.037" v="1521" actId="729"/>
        <pc:sldMkLst>
          <pc:docMk/>
          <pc:sldMk cId="1295257669" sldId="1014"/>
        </pc:sldMkLst>
        <pc:spChg chg="mod">
          <ac:chgData name="Stephen Schmiel" userId="7e8cf2e27b677463" providerId="LiveId" clId="{4E7857BB-0996-4096-A7A4-F505F52AD6BB}" dt="2026-05-10T04:34:11.213" v="980" actId="20577"/>
          <ac:spMkLst>
            <pc:docMk/>
            <pc:sldMk cId="1295257669" sldId="1014"/>
            <ac:spMk id="3" creationId="{B55DF8B4-16D4-9F19-107E-C547CD00A920}"/>
          </ac:spMkLst>
        </pc:spChg>
        <pc:picChg chg="add mod">
          <ac:chgData name="Stephen Schmiel" userId="7e8cf2e27b677463" providerId="LiveId" clId="{4E7857BB-0996-4096-A7A4-F505F52AD6BB}" dt="2026-05-10T04:32:28.068" v="894" actId="1076"/>
          <ac:picMkLst>
            <pc:docMk/>
            <pc:sldMk cId="1295257669" sldId="1014"/>
            <ac:picMk id="5" creationId="{1D9FB132-150D-3AD0-B373-4A841D221F4B}"/>
          </ac:picMkLst>
        </pc:picChg>
      </pc:sldChg>
      <pc:sldChg chg="addSp delSp modSp add mod delAnim modAnim modShow">
        <pc:chgData name="Stephen Schmiel" userId="7e8cf2e27b677463" providerId="LiveId" clId="{4E7857BB-0996-4096-A7A4-F505F52AD6BB}" dt="2026-06-09T11:27:47.037" v="1521" actId="729"/>
        <pc:sldMkLst>
          <pc:docMk/>
          <pc:sldMk cId="2643583866" sldId="1015"/>
        </pc:sldMkLst>
        <pc:spChg chg="mod">
          <ac:chgData name="Stephen Schmiel" userId="7e8cf2e27b677463" providerId="LiveId" clId="{4E7857BB-0996-4096-A7A4-F505F52AD6BB}" dt="2026-05-10T04:35:00.615" v="1004" actId="20577"/>
          <ac:spMkLst>
            <pc:docMk/>
            <pc:sldMk cId="2643583866" sldId="1015"/>
            <ac:spMk id="3" creationId="{0FFE93D3-F300-6A44-B70C-6CE2DA801700}"/>
          </ac:spMkLst>
        </pc:spChg>
        <pc:picChg chg="add mod modCrop">
          <ac:chgData name="Stephen Schmiel" userId="7e8cf2e27b677463" providerId="LiveId" clId="{4E7857BB-0996-4096-A7A4-F505F52AD6BB}" dt="2026-05-10T04:35:07.971" v="1006" actId="14100"/>
          <ac:picMkLst>
            <pc:docMk/>
            <pc:sldMk cId="2643583866" sldId="1015"/>
            <ac:picMk id="4" creationId="{9F52B5A1-9511-BA9D-B89D-99BB0F23A487}"/>
          </ac:picMkLst>
        </pc:picChg>
      </pc:sldChg>
      <pc:sldChg chg="delSp modSp add mod modShow">
        <pc:chgData name="Stephen Schmiel" userId="7e8cf2e27b677463" providerId="LiveId" clId="{4E7857BB-0996-4096-A7A4-F505F52AD6BB}" dt="2026-06-09T11:27:47.037" v="1521" actId="729"/>
        <pc:sldMkLst>
          <pc:docMk/>
          <pc:sldMk cId="3782172447" sldId="1016"/>
        </pc:sldMkLst>
        <pc:spChg chg="mod">
          <ac:chgData name="Stephen Schmiel" userId="7e8cf2e27b677463" providerId="LiveId" clId="{4E7857BB-0996-4096-A7A4-F505F52AD6BB}" dt="2026-05-10T04:36:58.712" v="1213" actId="20577"/>
          <ac:spMkLst>
            <pc:docMk/>
            <pc:sldMk cId="3782172447" sldId="1016"/>
            <ac:spMk id="3" creationId="{BEFDCF5B-2DD6-BE04-E950-575B510FA6ED}"/>
          </ac:spMkLst>
        </pc:spChg>
      </pc:sldChg>
      <pc:sldChg chg="addSp delSp modSp add mod modAnim modShow">
        <pc:chgData name="Stephen Schmiel" userId="7e8cf2e27b677463" providerId="LiveId" clId="{4E7857BB-0996-4096-A7A4-F505F52AD6BB}" dt="2026-06-09T11:27:47.037" v="1521" actId="729"/>
        <pc:sldMkLst>
          <pc:docMk/>
          <pc:sldMk cId="410085902" sldId="1017"/>
        </pc:sldMkLst>
        <pc:spChg chg="mod">
          <ac:chgData name="Stephen Schmiel" userId="7e8cf2e27b677463" providerId="LiveId" clId="{4E7857BB-0996-4096-A7A4-F505F52AD6BB}" dt="2026-05-10T04:40:21.516" v="1431" actId="20577"/>
          <ac:spMkLst>
            <pc:docMk/>
            <pc:sldMk cId="410085902" sldId="1017"/>
            <ac:spMk id="3" creationId="{F793A320-2187-1383-10D1-9589DEDC524E}"/>
          </ac:spMkLst>
        </pc:spChg>
      </pc:sldChg>
      <pc:sldChg chg="addSp modSp add mod modShow">
        <pc:chgData name="Stephen Schmiel" userId="7e8cf2e27b677463" providerId="LiveId" clId="{4E7857BB-0996-4096-A7A4-F505F52AD6BB}" dt="2026-06-09T11:27:47.037" v="1521" actId="729"/>
        <pc:sldMkLst>
          <pc:docMk/>
          <pc:sldMk cId="1157821578" sldId="1018"/>
        </pc:sldMkLst>
        <pc:spChg chg="mod">
          <ac:chgData name="Stephen Schmiel" userId="7e8cf2e27b677463" providerId="LiveId" clId="{4E7857BB-0996-4096-A7A4-F505F52AD6BB}" dt="2026-05-10T04:41:27.834" v="1453" actId="20577"/>
          <ac:spMkLst>
            <pc:docMk/>
            <pc:sldMk cId="1157821578" sldId="1018"/>
            <ac:spMk id="3" creationId="{F8A75054-7757-BBA3-5208-68E4B5CDF8D2}"/>
          </ac:spMkLst>
        </pc:spChg>
        <pc:spChg chg="add mod">
          <ac:chgData name="Stephen Schmiel" userId="7e8cf2e27b677463" providerId="LiveId" clId="{4E7857BB-0996-4096-A7A4-F505F52AD6BB}" dt="2026-05-10T04:44:18.322" v="1475" actId="1076"/>
          <ac:spMkLst>
            <pc:docMk/>
            <pc:sldMk cId="1157821578" sldId="1018"/>
            <ac:spMk id="6" creationId="{04A0020F-AC64-6286-B256-C21065EFC15F}"/>
          </ac:spMkLst>
        </pc:spChg>
        <pc:picChg chg="mod">
          <ac:chgData name="Stephen Schmiel" userId="7e8cf2e27b677463" providerId="LiveId" clId="{4E7857BB-0996-4096-A7A4-F505F52AD6BB}" dt="2026-05-10T04:41:01.741" v="1439" actId="1076"/>
          <ac:picMkLst>
            <pc:docMk/>
            <pc:sldMk cId="1157821578" sldId="1018"/>
            <ac:picMk id="4" creationId="{9F93F5F3-7F10-535A-DF30-C77088955211}"/>
          </ac:picMkLst>
        </pc:picChg>
      </pc:sldChg>
      <pc:sldChg chg="addSp modSp new mod">
        <pc:chgData name="Stephen Schmiel" userId="7e8cf2e27b677463" providerId="LiveId" clId="{4E7857BB-0996-4096-A7A4-F505F52AD6BB}" dt="2026-06-09T15:22:58.187" v="1582" actId="207"/>
        <pc:sldMkLst>
          <pc:docMk/>
          <pc:sldMk cId="20259964" sldId="1019"/>
        </pc:sldMkLst>
        <pc:spChg chg="add mod">
          <ac:chgData name="Stephen Schmiel" userId="7e8cf2e27b677463" providerId="LiveId" clId="{4E7857BB-0996-4096-A7A4-F505F52AD6BB}" dt="2026-06-09T15:22:58.187" v="1582" actId="207"/>
          <ac:spMkLst>
            <pc:docMk/>
            <pc:sldMk cId="20259964" sldId="1019"/>
            <ac:spMk id="3" creationId="{A343BBF4-5683-5BE1-42D0-3F03AB93B96F}"/>
          </ac:spMkLst>
        </pc:spChg>
        <pc:spChg chg="add mod">
          <ac:chgData name="Stephen Schmiel" userId="7e8cf2e27b677463" providerId="LiveId" clId="{4E7857BB-0996-4096-A7A4-F505F52AD6BB}" dt="2026-06-09T15:18:48.825" v="1572" actId="14100"/>
          <ac:spMkLst>
            <pc:docMk/>
            <pc:sldMk cId="20259964" sldId="1019"/>
            <ac:spMk id="5" creationId="{1895FC1D-F24F-CA7D-806F-8298BB4F5621}"/>
          </ac:spMkLst>
        </pc:spChg>
      </pc:sldChg>
      <pc:sldChg chg="add del">
        <pc:chgData name="Stephen Schmiel" userId="7e8cf2e27b677463" providerId="LiveId" clId="{4E7857BB-0996-4096-A7A4-F505F52AD6BB}" dt="2026-06-09T11:27:49.185" v="1522" actId="47"/>
        <pc:sldMkLst>
          <pc:docMk/>
          <pc:sldMk cId="3480666668" sldId="1019"/>
        </pc:sldMkLst>
      </pc:sldChg>
      <pc:sldMasterChg chg="del delSldLayout">
        <pc:chgData name="Stephen Schmiel" userId="7e8cf2e27b677463" providerId="LiveId" clId="{4E7857BB-0996-4096-A7A4-F505F52AD6BB}" dt="2026-06-09T15:07:29.839" v="1528" actId="47"/>
        <pc:sldMasterMkLst>
          <pc:docMk/>
          <pc:sldMasterMk cId="3044125164" sldId="2147483666"/>
        </pc:sldMasterMkLst>
        <pc:sldLayoutChg chg="del">
          <pc:chgData name="Stephen Schmiel" userId="7e8cf2e27b677463" providerId="LiveId" clId="{4E7857BB-0996-4096-A7A4-F505F52AD6BB}" dt="2026-06-09T15:07:29.839" v="1528" actId="47"/>
          <pc:sldLayoutMkLst>
            <pc:docMk/>
            <pc:sldMasterMk cId="3044125164" sldId="2147483666"/>
            <pc:sldLayoutMk cId="222226857" sldId="2147483667"/>
          </pc:sldLayoutMkLst>
        </pc:sldLayoutChg>
        <pc:sldLayoutChg chg="del">
          <pc:chgData name="Stephen Schmiel" userId="7e8cf2e27b677463" providerId="LiveId" clId="{4E7857BB-0996-4096-A7A4-F505F52AD6BB}" dt="2026-06-09T15:07:29.839" v="1528" actId="47"/>
          <pc:sldLayoutMkLst>
            <pc:docMk/>
            <pc:sldMasterMk cId="3044125164" sldId="2147483666"/>
            <pc:sldLayoutMk cId="3234749518" sldId="2147483668"/>
          </pc:sldLayoutMkLst>
        </pc:sldLayoutChg>
        <pc:sldLayoutChg chg="del">
          <pc:chgData name="Stephen Schmiel" userId="7e8cf2e27b677463" providerId="LiveId" clId="{4E7857BB-0996-4096-A7A4-F505F52AD6BB}" dt="2026-06-09T15:07:29.839" v="1528" actId="47"/>
          <pc:sldLayoutMkLst>
            <pc:docMk/>
            <pc:sldMasterMk cId="3044125164" sldId="2147483666"/>
            <pc:sldLayoutMk cId="2611611096" sldId="2147483669"/>
          </pc:sldLayoutMkLst>
        </pc:sldLayoutChg>
        <pc:sldLayoutChg chg="del">
          <pc:chgData name="Stephen Schmiel" userId="7e8cf2e27b677463" providerId="LiveId" clId="{4E7857BB-0996-4096-A7A4-F505F52AD6BB}" dt="2026-06-09T15:07:29.839" v="1528" actId="47"/>
          <pc:sldLayoutMkLst>
            <pc:docMk/>
            <pc:sldMasterMk cId="3044125164" sldId="2147483666"/>
            <pc:sldLayoutMk cId="2277924164"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4F84F-B5AD-4002-B723-806CEFA208F8}"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D753C-928C-4B43-B732-3321080206A7}" type="slidenum">
              <a:rPr lang="en-US" smtClean="0"/>
              <a:t>‹#›</a:t>
            </a:fld>
            <a:endParaRPr lang="en-US"/>
          </a:p>
        </p:txBody>
      </p:sp>
    </p:spTree>
    <p:extLst>
      <p:ext uri="{BB962C8B-B14F-4D97-AF65-F5344CB8AC3E}">
        <p14:creationId xmlns:p14="http://schemas.microsoft.com/office/powerpoint/2010/main" val="66545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02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d434b65c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fd434b65c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F41F2498-BAD0-A8C7-3844-CC88BB8E7C05}"/>
            </a:ext>
          </a:extLst>
        </p:cNvPr>
        <p:cNvGrpSpPr/>
        <p:nvPr/>
      </p:nvGrpSpPr>
      <p:grpSpPr>
        <a:xfrm>
          <a:off x="0" y="0"/>
          <a:ext cx="0" cy="0"/>
          <a:chOff x="0" y="0"/>
          <a:chExt cx="0" cy="0"/>
        </a:xfrm>
      </p:grpSpPr>
      <p:sp>
        <p:nvSpPr>
          <p:cNvPr id="123" name="Google Shape;123;g2fd434b65ce_0_20:notes">
            <a:extLst>
              <a:ext uri="{FF2B5EF4-FFF2-40B4-BE49-F238E27FC236}">
                <a16:creationId xmlns:a16="http://schemas.microsoft.com/office/drawing/2014/main" id="{E9349CF9-FE85-2724-9CAF-084F4451E9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fd434b65ce_0_20:notes">
            <a:extLst>
              <a:ext uri="{FF2B5EF4-FFF2-40B4-BE49-F238E27FC236}">
                <a16:creationId xmlns:a16="http://schemas.microsoft.com/office/drawing/2014/main" id="{2FF69534-FD9F-7519-01C4-DB77AD10BB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372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511997E-C76F-9272-813A-5D82E022415B}"/>
            </a:ext>
          </a:extLst>
        </p:cNvPr>
        <p:cNvGrpSpPr/>
        <p:nvPr/>
      </p:nvGrpSpPr>
      <p:grpSpPr>
        <a:xfrm>
          <a:off x="0" y="0"/>
          <a:ext cx="0" cy="0"/>
          <a:chOff x="0" y="0"/>
          <a:chExt cx="0" cy="0"/>
        </a:xfrm>
      </p:grpSpPr>
      <p:sp>
        <p:nvSpPr>
          <p:cNvPr id="123" name="Google Shape;123;g2fd434b65ce_0_20:notes">
            <a:extLst>
              <a:ext uri="{FF2B5EF4-FFF2-40B4-BE49-F238E27FC236}">
                <a16:creationId xmlns:a16="http://schemas.microsoft.com/office/drawing/2014/main" id="{6F9077AD-F1B3-E96D-A51F-3A34F94BD2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fd434b65ce_0_20:notes">
            <a:extLst>
              <a:ext uri="{FF2B5EF4-FFF2-40B4-BE49-F238E27FC236}">
                <a16:creationId xmlns:a16="http://schemas.microsoft.com/office/drawing/2014/main" id="{2ECAC461-B9D2-6D59-9136-F96CC4DE50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620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E1DC4-4903-1655-9A20-BAC64136C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6823A-E865-A549-E98D-DA43B62B0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905DA-655A-ED92-463C-30DFD69785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provides resources, support, and encouragement to WELS congregations that serve college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1" i="0" u="none" strike="noStrike" baseline="0" dirty="0">
                <a:solidFill>
                  <a:srgbClr val="000000"/>
                </a:solidFill>
                <a:latin typeface="+mn-lt"/>
              </a:rPr>
              <a:t>We need your help in this process! </a:t>
            </a:r>
            <a:r>
              <a:rPr lang="en-US" sz="1100" b="0" i="0" u="none" strike="noStrike" baseline="0" dirty="0">
                <a:solidFill>
                  <a:srgbClr val="000000"/>
                </a:solidFill>
                <a:latin typeface="+mn-lt"/>
              </a:rPr>
              <a:t>Please work with the high school/college age students at your congregation and get them signed up with WELS Campus Ministry. Instructions on how to share student information can be found at </a:t>
            </a:r>
            <a:r>
              <a:rPr lang="en-US" sz="1100" b="1" i="0" u="none" strike="noStrike" baseline="0" dirty="0">
                <a:solidFill>
                  <a:srgbClr val="000000"/>
                </a:solidFill>
                <a:latin typeface="+mn-lt"/>
              </a:rPr>
              <a:t>wels.net/</a:t>
            </a:r>
            <a:r>
              <a:rPr lang="en-US" sz="1100" b="1" i="0" u="none" strike="noStrike" baseline="0" dirty="0" err="1">
                <a:solidFill>
                  <a:srgbClr val="000000"/>
                </a:solidFill>
                <a:latin typeface="+mn-lt"/>
              </a:rPr>
              <a:t>cmtoolkit</a:t>
            </a:r>
            <a:r>
              <a:rPr lang="en-US" sz="1100" b="0" i="0" u="none" strike="noStrike" baseline="0" dirty="0">
                <a:solidFill>
                  <a:srgbClr val="000000"/>
                </a:solidFill>
                <a:latin typeface="+mn-lt"/>
              </a:rPr>
              <a:t>,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a:extLst>
              <a:ext uri="{FF2B5EF4-FFF2-40B4-BE49-F238E27FC236}">
                <a16:creationId xmlns:a16="http://schemas.microsoft.com/office/drawing/2014/main" id="{244AE640-D13E-4158-2218-FC8E71D39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05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4D5A7-F197-E5E1-32C1-97BE008F1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CF348-3AF2-F064-9805-804C0387A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4C829-5BB5-3AD2-76AA-650D0043DB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832B3D-9B33-3E3C-072F-2AD4677C6DE0}"/>
              </a:ext>
            </a:extLst>
          </p:cNvPr>
          <p:cNvSpPr>
            <a:spLocks noGrp="1"/>
          </p:cNvSpPr>
          <p:nvPr>
            <p:ph type="sldNum" sz="quarter" idx="5"/>
          </p:nvPr>
        </p:nvSpPr>
        <p:spPr/>
        <p:txBody>
          <a:bodyPr/>
          <a:lstStyle/>
          <a:p>
            <a:fld id="{C5AD753C-928C-4B43-B732-3321080206A7}" type="slidenum">
              <a:rPr lang="en-US" smtClean="0"/>
              <a:t>24</a:t>
            </a:fld>
            <a:endParaRPr lang="en-US"/>
          </a:p>
        </p:txBody>
      </p:sp>
    </p:spTree>
    <p:extLst>
      <p:ext uri="{BB962C8B-B14F-4D97-AF65-F5344CB8AC3E}">
        <p14:creationId xmlns:p14="http://schemas.microsoft.com/office/powerpoint/2010/main" val="139438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i="0">
                <a:solidFill>
                  <a:srgbClr val="FFFFFF"/>
                </a:solidFill>
                <a:effectLst/>
                <a:latin typeface="+mj-lt"/>
              </a:rPr>
              <a:t>Encourage </a:t>
            </a:r>
            <a:r>
              <a:rPr lang="en-US" sz="1100" b="1" i="0" dirty="0">
                <a:solidFill>
                  <a:srgbClr val="FFFFFF"/>
                </a:solidFill>
                <a:effectLst/>
                <a:latin typeface="+mj-lt"/>
              </a:rPr>
              <a:t>people to check out the website: </a:t>
            </a:r>
            <a:r>
              <a:rPr lang="en-US" sz="1100" dirty="0">
                <a:latin typeface="+mj-lt"/>
              </a:rPr>
              <a:t>Learn more and stay up-to-date on progress at </a:t>
            </a:r>
            <a:r>
              <a:rPr lang="en-US" sz="1100" b="1" dirty="0">
                <a:latin typeface="+mj-lt"/>
              </a:rPr>
              <a:t>wels.net/100in10</a:t>
            </a:r>
            <a:r>
              <a:rPr lang="en-US" sz="1100" dirty="0">
                <a:latin typeface="+mj-lt"/>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2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its spring meeting, the WELS Board for Home Missions approved </a:t>
            </a:r>
            <a:r>
              <a:rPr lang="en-US" sz="1200" b="1" i="0" kern="1200" dirty="0">
                <a:solidFill>
                  <a:schemeClr val="tx1"/>
                </a:solidFill>
                <a:effectLst/>
                <a:latin typeface="+mn-lt"/>
                <a:ea typeface="+mn-ea"/>
                <a:cs typeface="+mn-cs"/>
              </a:rPr>
              <a:t>three new mission starts,</a:t>
            </a:r>
            <a:r>
              <a:rPr lang="en-US" sz="1200" b="0" i="0" kern="1200" dirty="0">
                <a:solidFill>
                  <a:schemeClr val="tx1"/>
                </a:solidFill>
                <a:effectLst/>
                <a:latin typeface="+mn-lt"/>
                <a:ea typeface="+mn-ea"/>
                <a:cs typeface="+mn-cs"/>
              </a:rPr>
              <a:t> continuing its work of bringing the gospel to growing communities across the United States while navigating ongoing financial and manpower challenges.</a:t>
            </a:r>
            <a:endParaRPr lang="en-US" sz="1100" b="0" i="0" dirty="0">
              <a:solidFill>
                <a:srgbClr val="333333"/>
              </a:solidFill>
              <a:effectLst/>
              <a:highlight>
                <a:srgbClr val="FFFFFF"/>
              </a:highligh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1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Located about 25 miles east of Austin, Bastrop is experiencing rapid growth fueled by new residential development and expanding economic activity. Major employers now headquartered in Bastrop, including X and Starlink, have drawn new families to the area. As Bastrop continues to expand, many residents lack church connections, and a confessional Lutheran presence remains limited. Members of Holy Word in Austin, Texas, have formed a committed core group that has been meeting regularly, engaging the community through service and outreach, and building relationships with residents. Bastrop presents a timely opportunity for a new Home Mission start.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Bastrop County’s population has grown by more than 15 percent since 2020. Large master‑planned developments continue to add thousands of new homes.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committed core group from Holy Word in Austin has been meeting regularly since mid‑2025, using the name 7:37 Ministry during the early stages of outreach. The name connects Jesus’ invitation in John 7:37, “Let anyone who is thirsty come to me and drink,” with the local 737 area code.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Core group members have actively engaged the community through service partnerships with the Bastrop Food Pantry, outreach booths at local events, neighborhood activities within large residential developments, and door‑to‑door food canvassing, building relationships that have led to ongoing conversations and growing interest.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25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D5B18-1F93-5377-3D74-80EB11B7B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8604F-A5F6-FB8C-895F-4B0B14DB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90B9C-6813-98DA-D0E4-3C933D909081}"/>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Greeneville, Tenn., is a growing community positioned between the Johnson City/Kingsport/Bristol metro area and Knoxville. While the area reflects strong Bible Belt culture and openness to conversations about faith, currently no confessional Lutheran church serves the community. A committed core group, supported by nearby WELS congregations in Johnson City and Morristown, has been meeting regularly and actively engaging with the community. Greeneville represents an opportunity to establish a confessional Lutheran presence in a community where none currently exists.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Greeneville serves a county population of approximately 70,000 people, functioning as a regional hub for surrounding rural communities.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nearest WELS congregations are located 33–35 miles away in Johnson City and Morristown.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core group of 14 people has been meeting regularly and has already hosted public worship services, drawing more than 40 people to its first service (pictured) and averaging mid‑20s attendance at subsequent gatherings.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Outreach efforts have included door‑to‑door canvassing, participation in community events, and local advertising, resulting in nine new families added to the prospect list and multiple repeat worship visitors.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03F420D-EAF7-44F5-DF9E-BE30705536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71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47D4-6B7F-1796-E640-DA3931C9D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E1DA7-A9B5-80CC-4941-74692A624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252EF-7563-5926-2F4F-EF858A3DE426}"/>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North Marana is one of the fastest growing areas in the Tucson metro area, now home to more than 60,000 residents. A new mission effort—known locally as Mission Marana—is already active in the community, with a committed core group that gathers for Bible study and regularly serves at local events across North Marana. With strong local leadership and a clear focus on serving before being served, this new mission is positioned to grow alongside a rapidly expanding population of young families.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strong core group of 20–25 people has been meeting regularly since fall 2024 for Bible study, outreach, and mission planning.</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Through service at local events such as Founders Day, Movies in the Park, food drives, and holiday festivals, Mission Marana has built community trust and developed a prospect list of more than 150 contacts.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Nearby WELS congregations are actively supporting the effort, including a four-year financial commitment from Shepherd of the Hills.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Plans are in place to begin public worship services in 2027.</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6E4B8C2-C1F1-2855-9993-AC5B0DF5D1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98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73174-B6AA-F76C-E1DC-67B445670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EDA67-A3BC-D863-2D60-8171430DC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F68DC-3AE3-FA8E-B992-66DE074A8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addition to the new mission starts, the board approved three Home Missions enhancement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Good Shepherd, Holmen, Wis.: </a:t>
            </a:r>
            <a:r>
              <a:rPr lang="en-US" sz="1200" b="0" i="0" kern="1200" dirty="0">
                <a:solidFill>
                  <a:schemeClr val="tx1"/>
                </a:solidFill>
                <a:effectLst/>
                <a:latin typeface="+mn-lt"/>
                <a:ea typeface="+mn-ea"/>
                <a:cs typeface="+mn-cs"/>
              </a:rPr>
              <a:t>Good Shepherd is a thriving congregation serving the fast-growing community of Holmen, just north of La Crosse, Wis. With a strong culture of outreach, regular door-to-door engagement, and a visible presence at community events, the congregation continues to connect with new families moving into the area. Little Lamb Preschool has become one of Good Shepherd’s most effective ministry bridges, regularly introducing unchurched families to the gospel. A short-term Home Missions enhancement grant will support the calling of a staff minister to build on that momentum, strengthen follow-up and discipleship, and help the congregation keep pace with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Mount Olive, St. Paul, Minn.: </a:t>
            </a:r>
            <a:r>
              <a:rPr lang="en-US" sz="1200" b="0" i="0" kern="1200" dirty="0">
                <a:solidFill>
                  <a:schemeClr val="tx1"/>
                </a:solidFill>
                <a:effectLst/>
                <a:latin typeface="+mn-lt"/>
                <a:ea typeface="+mn-ea"/>
                <a:cs typeface="+mn-cs"/>
              </a:rPr>
              <a:t>Mount Olive is a historic congregation located between downtown Minneapolis and St. Paul, Minn., in a highly populated urban neighborhood. With a debt-free facility and a creative, mission-minded core group, Mount Olive is uniquely positioned to serve as a healthy WELS presence in the urban core. Lay leaders have long been involved with other WELS churches, including a Merge for Mission effort, while continuing to invest locally in worship, children’s ministry, and community engagement. This enhancement grant will support a full-time pastor who will build on existing momentum as Mount Olive grows as a vibrant city church reaching people across the Twin 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highlight>
                  <a:srgbClr val="FFFFFF"/>
                </a:highlight>
                <a:latin typeface="+mn-lt"/>
                <a:ea typeface="+mn-ea"/>
                <a:cs typeface="+mn-cs"/>
              </a:rPr>
              <a:t>Resurrection, Chesapeake, Va.: </a:t>
            </a:r>
            <a:r>
              <a:rPr lang="en-US" sz="1200" b="0" i="0" kern="1200" dirty="0">
                <a:solidFill>
                  <a:schemeClr val="tx1"/>
                </a:solidFill>
                <a:effectLst/>
                <a:highlight>
                  <a:srgbClr val="FFFFFF"/>
                </a:highlight>
                <a:latin typeface="+mn-lt"/>
                <a:ea typeface="+mn-ea"/>
                <a:cs typeface="+mn-cs"/>
              </a:rPr>
              <a:t>Resurrection Lutheran Church is an established congregation with a highly visible campus in Chesapeake, Va.—one of the state’s largest and fastest growing cities. In recent years, the congregation has regained momentum under the leadership of a retiring pastor who helped strengthen worship life, stewardship, and outreach. A Home Missions enhancement grant will provide a short-term bridge as Resurrection calls a new pastor, allowing the congregation to build on that progress and continue reaching its community with the gospel.</a:t>
            </a:r>
            <a:endParaRPr lang="en-US" sz="1200" b="1" i="0" dirty="0">
              <a:solidFill>
                <a:srgbClr val="333333"/>
              </a:solidFill>
              <a:effectLst/>
              <a:highlight>
                <a:srgbClr val="FFFFFF"/>
              </a:highlight>
              <a:latin typeface="+mn-lt"/>
            </a:endParaRPr>
          </a:p>
        </p:txBody>
      </p:sp>
      <p:sp>
        <p:nvSpPr>
          <p:cNvPr id="4" name="Slide Number Placeholder 3">
            <a:extLst>
              <a:ext uri="{FF2B5EF4-FFF2-40B4-BE49-F238E27FC236}">
                <a16:creationId xmlns:a16="http://schemas.microsoft.com/office/drawing/2014/main" id="{B0887A5D-7E0B-0F34-E1B3-703F11CF75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18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Since the launch of the 100 Missions in 10 Years initiative in 2023, 31 new missions have been approved for funding by WELS Home Missions. Approving three new mission starts at the recent meeting of the Board for Home Missions is cause for thanksgiving, but it falls short of the desire to approve ten new starts each year. It does, however, reflect current realities. In WELS today there are 150+ pastoral vacancies. Additionally, Congregation Mission Offerings (CMO) and special gifts to Home Missions have not kept pace with the rising costs of establishing and supporting new 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As Home Missions leadership continues this initiative, the focus remains on faithful stewardship. The challenge is not a lack of gospel opportunities, but discerning how best to deploy the finite resources our synod has. This is not a new struggle for the church, but one God’s people have faced throughout history as they seek to balance zeal for mission work with wise use of limited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Even amid these challenges, God continues to work powerfully through dedicated core groups, WELS congregations, and pastors serving in mission settings. Through ongoing prayers, generosity, and partnership, home mission churches are proclaiming Christ, strengthening believers, and reaching the lost with the gospel that endures for eternity.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highlight>
                  <a:srgbClr val="FBFAF3"/>
                </a:highlight>
              </a:rPr>
              <a:t>Harbor – Boston, Mass. (pictured top left) -</a:t>
            </a:r>
            <a:r>
              <a:rPr lang="en-US" sz="1200" b="0" i="0" kern="1200" dirty="0">
                <a:solidFill>
                  <a:schemeClr val="tx1"/>
                </a:solidFill>
                <a:effectLst/>
                <a:highlight>
                  <a:srgbClr val="FBFAF3"/>
                </a:highlight>
                <a:latin typeface="+mn-lt"/>
                <a:ea typeface="+mn-ea"/>
                <a:cs typeface="+mn-cs"/>
              </a:rPr>
              <a:t> Harbor Lutheran Church hosted their launch service in their newly finished worship space on Jan. 18. Harbor was approved as a new mission start in 2023, the first year of the 100 in 10 initiative. </a:t>
            </a:r>
          </a:p>
          <a:p>
            <a:pPr>
              <a:lnSpc>
                <a:spcPct val="100000"/>
              </a:lnSpc>
            </a:pPr>
            <a:endParaRPr lang="en-US" sz="1200" b="1" dirty="0">
              <a:solidFill>
                <a:schemeClr val="bg1"/>
              </a:solidFill>
              <a:highlight>
                <a:srgbClr val="FBFAF3"/>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highlight>
                  <a:srgbClr val="FBFAF3"/>
                </a:highlight>
              </a:rPr>
              <a:t>Cornerstone -  Centerton, AR (pictured top right) - </a:t>
            </a:r>
            <a:r>
              <a:rPr lang="en-US" sz="1200" b="0" i="0" kern="1200" dirty="0">
                <a:solidFill>
                  <a:schemeClr val="tx1"/>
                </a:solidFill>
                <a:effectLst/>
                <a:highlight>
                  <a:srgbClr val="FBFAF3"/>
                </a:highlight>
                <a:latin typeface="+mn-lt"/>
                <a:ea typeface="+mn-ea"/>
                <a:cs typeface="+mn-cs"/>
              </a:rPr>
              <a:t>Cornerstone in Centerton (Bentonville), Ark., celebrated their worship launch on Feb, 22. Cornerstone was also approved as a new mission start in 2023, the first year of the 100 in 10 initiative. </a:t>
            </a: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Mount Hope – Bend, Ore. (pictured bottom left) – </a:t>
            </a:r>
            <a:r>
              <a:rPr lang="en-US" sz="1200" b="0" kern="1200" dirty="0">
                <a:solidFill>
                  <a:schemeClr val="tx1"/>
                </a:solidFill>
                <a:effectLst/>
                <a:highlight>
                  <a:srgbClr val="FBFAF3"/>
                </a:highlight>
                <a:latin typeface="+mn-lt"/>
                <a:ea typeface="+mn-ea"/>
                <a:cs typeface="+mn-cs"/>
              </a:rPr>
              <a:t>Mount Hope had </a:t>
            </a:r>
            <a:r>
              <a:rPr lang="en-US" sz="1200" kern="1200" dirty="0">
                <a:solidFill>
                  <a:schemeClr val="tx1"/>
                </a:solidFill>
                <a:effectLst/>
                <a:highlight>
                  <a:srgbClr val="FBFAF3"/>
                </a:highlight>
                <a:latin typeface="+mn-lt"/>
                <a:ea typeface="+mn-ea"/>
                <a:cs typeface="+mn-cs"/>
              </a:rPr>
              <a:t>over 90 people at their grand opening on March 29, including 45 visitors/prospects from the community. Mount Hope was approved in 2024. </a:t>
            </a: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Redemption – Erie, Colo. (pictured bottom right) - </a:t>
            </a:r>
            <a:r>
              <a:rPr lang="en-US" sz="1200" b="0" i="0" kern="1200" dirty="0">
                <a:solidFill>
                  <a:schemeClr val="tx1"/>
                </a:solidFill>
                <a:effectLst/>
                <a:highlight>
                  <a:srgbClr val="FBFAF3"/>
                </a:highlight>
                <a:latin typeface="+mn-lt"/>
                <a:ea typeface="+mn-ea"/>
                <a:cs typeface="+mn-cs"/>
              </a:rPr>
              <a:t>Redemption welcomed 73 people to its launch service on March 29, including nearly 30 visitors from the community. Redemption was approved in 2025 and launched public worship just a year after approval.</a:t>
            </a:r>
            <a:endParaRPr lang="en-US" sz="1200" b="1" dirty="0">
              <a:solidFill>
                <a:schemeClr val="bg1"/>
              </a:solidFill>
              <a:highlight>
                <a:srgbClr val="FBFAF3"/>
              </a:highlight>
            </a:endParaRP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Crossroads – Chicago, Ill .– </a:t>
            </a:r>
            <a:r>
              <a:rPr lang="en-US" sz="1200" b="0" dirty="0">
                <a:solidFill>
                  <a:schemeClr val="bg1"/>
                </a:solidFill>
                <a:highlight>
                  <a:srgbClr val="FBFAF3"/>
                </a:highlight>
              </a:rPr>
              <a:t>Crossroads, a mission restart that was approved in 2024, relaunched public worship on Easter Sunday</a:t>
            </a:r>
            <a:r>
              <a:rPr lang="en-US" sz="1200" b="0">
                <a:solidFill>
                  <a:schemeClr val="bg1"/>
                </a:solidFill>
                <a:highlight>
                  <a:srgbClr val="FBFAF3"/>
                </a:highlight>
              </a:rPr>
              <a:t>. </a:t>
            </a:r>
            <a:endParaRPr lang="en-US" sz="1200" b="1" dirty="0">
              <a:solidFill>
                <a:schemeClr val="bg1"/>
              </a:solidFill>
              <a:highlight>
                <a:srgbClr val="FBFAF3"/>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4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effectLst/>
                <a:latin typeface="+mn-lt"/>
              </a:rPr>
              <a:t>Taste of Missions will be held on Saturday, June 13, 2026,</a:t>
            </a:r>
            <a:r>
              <a:rPr lang="en-US" b="0" i="0" dirty="0">
                <a:solidFill>
                  <a:srgbClr val="000000"/>
                </a:solidFill>
                <a:effectLst/>
                <a:latin typeface="+mn-lt"/>
              </a:rPr>
              <a:t> at Wisconsin Lutheran Seminary, Mequon, Wis. The event kicks off with the commissioning of new home and world missionaries.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000000"/>
                </a:solidFill>
                <a:effectLst/>
                <a:latin typeface="+mn-lt"/>
              </a:rPr>
              <a:t>Rev. Nathan Strutz, new Home Missions Counselor, will be commissioned as part of that special service. </a:t>
            </a:r>
            <a:r>
              <a:rPr lang="en-US" b="0" i="0" dirty="0">
                <a:solidFill>
                  <a:srgbClr val="000000"/>
                </a:solidFill>
                <a:effectLst/>
                <a:latin typeface="+mn-lt"/>
              </a:rPr>
              <a:t>He</a:t>
            </a:r>
            <a:r>
              <a:rPr lang="en-US" b="1" i="0" dirty="0">
                <a:solidFill>
                  <a:srgbClr val="000000"/>
                </a:solidFill>
                <a:effectLst/>
                <a:latin typeface="+mn-lt"/>
              </a:rPr>
              <a:t> </a:t>
            </a:r>
            <a:r>
              <a:rPr lang="en-US" sz="1200" b="0" i="0" kern="1200" dirty="0">
                <a:solidFill>
                  <a:schemeClr val="tx1"/>
                </a:solidFill>
                <a:effectLst/>
                <a:latin typeface="+mn-lt"/>
                <a:ea typeface="+mn-ea"/>
                <a:cs typeface="+mn-cs"/>
              </a:rPr>
              <a:t>began serving as a mission counselor for WELS Home Missions in April 2026. He is supporting the South Atlantic, Southeastern Wisconsin, Northern Wisconsin, Nebraska, and Colorado mission districts as they work to plant new mission churches and support and encourage existing home mission congregations. Strutz has served in home missions throughout his entire ministry. His first call was to a dual parish in Holmen and Galesville, Wis. (1997-2010), where the congregation in Galesville established one of the first multi-site ministries in WELS by opening a new location in Arcadia, Wis. Strutz also served at Resurrection in Verona, Wis. (2010-2022), and Tree of Life in Cary, N.C. (2022-2026). New mission efforts were started at both congregations during his time of service. He has served as chairman of the Western Wisconsin District Mission Board and as a member of the Board for Home Missions Executive Committee.</a:t>
            </a:r>
            <a:endParaRPr lang="en-US" b="1"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000000"/>
                </a:solidFill>
                <a:effectLst/>
                <a:latin typeface="+mn-lt"/>
              </a:rPr>
              <a:t>Missionaries assigned to home mission congregations will also be invited to participate in the commissioning upon graduation from Wisconsin Lutheran Seminary in May. </a:t>
            </a:r>
            <a:r>
              <a:rPr lang="en-US" b="0" i="0" dirty="0">
                <a:solidFill>
                  <a:srgbClr val="000000"/>
                </a:solidFill>
                <a:effectLst/>
                <a:latin typeface="+mn-lt"/>
              </a:rPr>
              <a:t>Stay tuned for more information as it becomes confirmed!</a:t>
            </a:r>
            <a:r>
              <a:rPr lang="en-US" b="0" i="0" dirty="0">
                <a:solidFill>
                  <a:schemeClr val="tx1"/>
                </a:solidFill>
                <a:effectLst/>
                <a:latin typeface="+mn-lt"/>
              </a:rPr>
              <a:t> </a:t>
            </a:r>
            <a:r>
              <a:rPr lang="en-US" b="0" i="0" dirty="0">
                <a:solidFill>
                  <a:srgbClr val="000000"/>
                </a:solidFill>
                <a:effectLst/>
                <a:latin typeface="+mn-lt"/>
              </a:rPr>
              <a:t>If you can’t attend in person, tune into the livestream.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mn-lt"/>
              </a:rPr>
              <a:t>Additional resources you can use to promote the event within your congregation can be found at tasteofmissions.com/resources.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mn-lt"/>
              </a:rPr>
              <a:t>Learn more and register at tasteofmissions.com.</a:t>
            </a:r>
            <a:endParaRPr lang="en-US" b="1"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barlow"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1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6/9/2026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8799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1">
    <p:spTree>
      <p:nvGrpSpPr>
        <p:cNvPr id="1" name="Shape 22"/>
        <p:cNvGrpSpPr/>
        <p:nvPr/>
      </p:nvGrpSpPr>
      <p:grpSpPr>
        <a:xfrm>
          <a:off x="0" y="0"/>
          <a:ext cx="0" cy="0"/>
          <a:chOff x="0" y="0"/>
          <a:chExt cx="0" cy="0"/>
        </a:xfrm>
      </p:grpSpPr>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7" name="Google Shape;27;p4"/>
          <p:cNvSpPr txBox="1">
            <a:spLocks noGrp="1"/>
          </p:cNvSpPr>
          <p:nvPr>
            <p:ph type="body" idx="1"/>
          </p:nvPr>
        </p:nvSpPr>
        <p:spPr>
          <a:xfrm>
            <a:off x="1065600" y="1959000"/>
            <a:ext cx="4496000" cy="30076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14502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5"/>
        <p:cNvGrpSpPr/>
        <p:nvPr/>
      </p:nvGrpSpPr>
      <p:grpSpPr>
        <a:xfrm>
          <a:off x="0" y="0"/>
          <a:ext cx="0" cy="0"/>
          <a:chOff x="0" y="0"/>
          <a:chExt cx="0" cy="0"/>
        </a:xfrm>
      </p:grpSpPr>
      <p:sp>
        <p:nvSpPr>
          <p:cNvPr id="76" name="Google Shape;76;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77" name="Google Shape;77;p10"/>
          <p:cNvSpPr txBox="1">
            <a:spLocks noGrp="1"/>
          </p:cNvSpPr>
          <p:nvPr>
            <p:ph type="title"/>
          </p:nvPr>
        </p:nvSpPr>
        <p:spPr>
          <a:xfrm>
            <a:off x="456000" y="336000"/>
            <a:ext cx="11280000" cy="768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4800">
                <a:latin typeface="Barlow Condensed Medium"/>
                <a:ea typeface="Barlow Condensed Medium"/>
                <a:cs typeface="Barlow Condensed Medium"/>
                <a:sym typeface="Barlow Condensed Medium"/>
              </a:defRPr>
            </a:lvl1pPr>
            <a:lvl2pPr lvl="1" algn="ctr">
              <a:spcBef>
                <a:spcPts val="0"/>
              </a:spcBef>
              <a:spcAft>
                <a:spcPts val="0"/>
              </a:spcAft>
              <a:buNone/>
              <a:defRPr sz="4800">
                <a:latin typeface="Barlow Condensed Medium"/>
                <a:ea typeface="Barlow Condensed Medium"/>
                <a:cs typeface="Barlow Condensed Medium"/>
                <a:sym typeface="Barlow Condensed Medium"/>
              </a:defRPr>
            </a:lvl2pPr>
            <a:lvl3pPr lvl="2" algn="ctr">
              <a:spcBef>
                <a:spcPts val="0"/>
              </a:spcBef>
              <a:spcAft>
                <a:spcPts val="0"/>
              </a:spcAft>
              <a:buNone/>
              <a:defRPr sz="4800">
                <a:latin typeface="Barlow Condensed Medium"/>
                <a:ea typeface="Barlow Condensed Medium"/>
                <a:cs typeface="Barlow Condensed Medium"/>
                <a:sym typeface="Barlow Condensed Medium"/>
              </a:defRPr>
            </a:lvl3pPr>
            <a:lvl4pPr lvl="3" algn="ctr">
              <a:spcBef>
                <a:spcPts val="0"/>
              </a:spcBef>
              <a:spcAft>
                <a:spcPts val="0"/>
              </a:spcAft>
              <a:buNone/>
              <a:defRPr sz="4800">
                <a:latin typeface="Barlow Condensed Medium"/>
                <a:ea typeface="Barlow Condensed Medium"/>
                <a:cs typeface="Barlow Condensed Medium"/>
                <a:sym typeface="Barlow Condensed Medium"/>
              </a:defRPr>
            </a:lvl4pPr>
            <a:lvl5pPr lvl="4" algn="ctr">
              <a:spcBef>
                <a:spcPts val="0"/>
              </a:spcBef>
              <a:spcAft>
                <a:spcPts val="0"/>
              </a:spcAft>
              <a:buNone/>
              <a:defRPr sz="4800">
                <a:latin typeface="Barlow Condensed Medium"/>
                <a:ea typeface="Barlow Condensed Medium"/>
                <a:cs typeface="Barlow Condensed Medium"/>
                <a:sym typeface="Barlow Condensed Medium"/>
              </a:defRPr>
            </a:lvl5pPr>
            <a:lvl6pPr lvl="5" algn="ctr">
              <a:spcBef>
                <a:spcPts val="0"/>
              </a:spcBef>
              <a:spcAft>
                <a:spcPts val="0"/>
              </a:spcAft>
              <a:buNone/>
              <a:defRPr sz="4800">
                <a:latin typeface="Barlow Condensed Medium"/>
                <a:ea typeface="Barlow Condensed Medium"/>
                <a:cs typeface="Barlow Condensed Medium"/>
                <a:sym typeface="Barlow Condensed Medium"/>
              </a:defRPr>
            </a:lvl6pPr>
            <a:lvl7pPr lvl="6" algn="ctr">
              <a:spcBef>
                <a:spcPts val="0"/>
              </a:spcBef>
              <a:spcAft>
                <a:spcPts val="0"/>
              </a:spcAft>
              <a:buNone/>
              <a:defRPr sz="4800">
                <a:latin typeface="Barlow Condensed Medium"/>
                <a:ea typeface="Barlow Condensed Medium"/>
                <a:cs typeface="Barlow Condensed Medium"/>
                <a:sym typeface="Barlow Condensed Medium"/>
              </a:defRPr>
            </a:lvl7pPr>
            <a:lvl8pPr lvl="7" algn="ctr">
              <a:spcBef>
                <a:spcPts val="0"/>
              </a:spcBef>
              <a:spcAft>
                <a:spcPts val="0"/>
              </a:spcAft>
              <a:buNone/>
              <a:defRPr sz="4800">
                <a:latin typeface="Barlow Condensed Medium"/>
                <a:ea typeface="Barlow Condensed Medium"/>
                <a:cs typeface="Barlow Condensed Medium"/>
                <a:sym typeface="Barlow Condensed Medium"/>
              </a:defRPr>
            </a:lvl8pPr>
            <a:lvl9pPr lvl="8" algn="ctr">
              <a:spcBef>
                <a:spcPts val="0"/>
              </a:spcBef>
              <a:spcAft>
                <a:spcPts val="0"/>
              </a:spcAft>
              <a:buNone/>
              <a:defRPr sz="4800">
                <a:latin typeface="Barlow Condensed Medium"/>
                <a:ea typeface="Barlow Condensed Medium"/>
                <a:cs typeface="Barlow Condensed Medium"/>
                <a:sym typeface="Barlow Condensed Medium"/>
              </a:defRPr>
            </a:lvl9pPr>
          </a:lstStyle>
          <a:p>
            <a:endParaRPr/>
          </a:p>
        </p:txBody>
      </p:sp>
    </p:spTree>
    <p:extLst>
      <p:ext uri="{BB962C8B-B14F-4D97-AF65-F5344CB8AC3E}">
        <p14:creationId xmlns:p14="http://schemas.microsoft.com/office/powerpoint/2010/main" val="2248035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2318531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204917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1179708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3407526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191134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333774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323800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242509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6/9/2026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707582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pPr/>
              <a:t>6/9/2026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pPr/>
              <a:t>‹#›</a:t>
            </a:fld>
            <a:endParaRPr lang="en-US"/>
          </a:p>
        </p:txBody>
      </p:sp>
    </p:spTree>
    <p:extLst>
      <p:ext uri="{BB962C8B-B14F-4D97-AF65-F5344CB8AC3E}">
        <p14:creationId xmlns:p14="http://schemas.microsoft.com/office/powerpoint/2010/main" val="395276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821316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2" name="Title 1">
            <a:extLst>
              <a:ext uri="{FF2B5EF4-FFF2-40B4-BE49-F238E27FC236}">
                <a16:creationId xmlns:a16="http://schemas.microsoft.com/office/drawing/2014/main" id="{96F239FA-8930-EF32-1645-6993EF1ECFF5}"/>
              </a:ext>
            </a:extLst>
          </p:cNvPr>
          <p:cNvSpPr>
            <a:spLocks noGrp="1"/>
          </p:cNvSpPr>
          <p:nvPr>
            <p:ph type="title"/>
          </p:nvPr>
        </p:nvSpPr>
        <p:spPr>
          <a:xfrm>
            <a:off x="838200" y="365125"/>
            <a:ext cx="10515600" cy="1325563"/>
          </a:xfrm>
          <a:prstGeom prst="rect">
            <a:avLst/>
          </a:prstGeom>
        </p:spPr>
        <p:txBody>
          <a:bodyPr anchor="ctr">
            <a:normAutofit/>
          </a:bodyPr>
          <a:lstStyle>
            <a:lvl1pPr>
              <a:defRPr sz="3800" b="1">
                <a:solidFill>
                  <a:srgbClr val="CA2038"/>
                </a:solidFill>
              </a:defRPr>
            </a:lvl1pPr>
          </a:lstStyle>
          <a:p>
            <a:r>
              <a:rPr lang="en-US"/>
              <a:t>Click to edit Master title style</a:t>
            </a:r>
          </a:p>
        </p:txBody>
      </p:sp>
    </p:spTree>
    <p:extLst>
      <p:ext uri="{BB962C8B-B14F-4D97-AF65-F5344CB8AC3E}">
        <p14:creationId xmlns:p14="http://schemas.microsoft.com/office/powerpoint/2010/main" val="2433827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247864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486806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33299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4148628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809537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480502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49343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6/9/2026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656133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41185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4120842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686742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4261682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6/9/2026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75103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6/9/2026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927835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6/9/2026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542318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6/9/2026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70574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8337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6/9/2026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788896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0821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83283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0806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8334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a:xfrm>
            <a:off x="838200" y="2141537"/>
            <a:ext cx="10515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6/9/2026</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9902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6/9/2026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6452486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9" cstate="screen">
            <a:extLst>
              <a:ext uri="{28A0092B-C50C-407E-A947-70E740481C1C}">
                <a14:useLocalDpi xmlns:a14="http://schemas.microsoft.com/office/drawing/2010/main"/>
              </a:ext>
            </a:extLst>
          </a:blip>
          <a:srcRect l="76637"/>
          <a:stretch>
            <a:fillRect/>
          </a:stretch>
        </p:blipFill>
        <p:spPr>
          <a:xfrm>
            <a:off x="9344025" y="0"/>
            <a:ext cx="2847975" cy="6859017"/>
          </a:xfrm>
          <a:prstGeom prst="rect">
            <a:avLst/>
          </a:prstGeom>
        </p:spPr>
      </p:pic>
    </p:spTree>
    <p:extLst>
      <p:ext uri="{BB962C8B-B14F-4D97-AF65-F5344CB8AC3E}">
        <p14:creationId xmlns:p14="http://schemas.microsoft.com/office/powerpoint/2010/main" val="227004903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6/9/2026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1805" y="0"/>
            <a:ext cx="12188388" cy="6858000"/>
          </a:xfrm>
          <a:prstGeom prst="rect">
            <a:avLst/>
          </a:prstGeom>
        </p:spPr>
      </p:pic>
      <p:pic>
        <p:nvPicPr>
          <p:cNvPr id="8" name="Picture 7">
            <a:extLst>
              <a:ext uri="{FF2B5EF4-FFF2-40B4-BE49-F238E27FC236}">
                <a16:creationId xmlns:a16="http://schemas.microsoft.com/office/drawing/2014/main" id="{DEB6A8BE-1A14-4AAC-819E-3FD0F43DFBFE}"/>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364687488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6/9/2026</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15873051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6/9/2026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211490013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mailto:flunker.tim@gmail.com" TargetMode="External"/><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idx="4294967295"/>
          </p:nvPr>
        </p:nvSpPr>
        <p:spPr>
          <a:xfrm>
            <a:off x="331075" y="560151"/>
            <a:ext cx="10515600" cy="2852738"/>
          </a:xfrm>
        </p:spPr>
        <p:txBody>
          <a:bodyPr>
            <a:normAutofit/>
          </a:bodyPr>
          <a:lstStyle/>
          <a:p>
            <a:r>
              <a:rPr lang="en-US" sz="6000" b="1" dirty="0">
                <a:solidFill>
                  <a:schemeClr val="bg1"/>
                </a:solidFill>
                <a:latin typeface="Trebuchet MS" panose="020B0703020202090204" pitchFamily="34" charset="0"/>
              </a:rPr>
              <a:t>WELS Home Missions/</a:t>
            </a:r>
            <a:br>
              <a:rPr lang="en-US" sz="6000" b="1" dirty="0">
                <a:solidFill>
                  <a:schemeClr val="bg1"/>
                </a:solidFill>
                <a:latin typeface="Trebuchet MS" panose="020B0703020202090204" pitchFamily="34" charset="0"/>
              </a:rPr>
            </a:br>
            <a:r>
              <a:rPr lang="en-US" sz="6000" b="1" dirty="0">
                <a:solidFill>
                  <a:schemeClr val="bg1"/>
                </a:solidFill>
                <a:latin typeface="Trebuchet MS" panose="020B0703020202090204" pitchFamily="34" charset="0"/>
              </a:rPr>
              <a:t>100 Missions in 10 Years</a:t>
            </a:r>
            <a:endParaRPr lang="en-US" sz="6000" b="1" dirty="0">
              <a:solidFill>
                <a:schemeClr val="bg1"/>
              </a:solidFill>
            </a:endParaRPr>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4294967295"/>
          </p:nvPr>
        </p:nvSpPr>
        <p:spPr>
          <a:xfrm>
            <a:off x="441434" y="3175516"/>
            <a:ext cx="10515600" cy="1500188"/>
          </a:xfrm>
        </p:spPr>
        <p:txBody>
          <a:bodyPr vert="horz" lIns="91440" tIns="45720" rIns="91440" bIns="45720" rtlCol="0" anchor="t">
            <a:normAutofit/>
          </a:bodyPr>
          <a:lstStyle/>
          <a:p>
            <a:pPr marL="0" indent="0">
              <a:buNone/>
            </a:pPr>
            <a:r>
              <a:rPr lang="en-US" sz="4500" dirty="0">
                <a:solidFill>
                  <a:srgbClr val="0094FF"/>
                </a:solidFill>
              </a:rPr>
              <a:t>2026 MN District</a:t>
            </a:r>
          </a:p>
          <a:p>
            <a:pPr marL="0" indent="0">
              <a:buNone/>
            </a:pPr>
            <a:r>
              <a:rPr lang="en-US" sz="4500" dirty="0">
                <a:solidFill>
                  <a:srgbClr val="0094FF"/>
                </a:solidFill>
              </a:rPr>
              <a:t>Convention </a:t>
            </a:r>
            <a:endParaRPr lang="en-US" sz="4500" dirty="0"/>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BB9-0334-1159-18B8-970B87A9E0BE}"/>
              </a:ext>
            </a:extLst>
          </p:cNvPr>
          <p:cNvSpPr>
            <a:spLocks noGrp="1"/>
          </p:cNvSpPr>
          <p:nvPr>
            <p:ph type="title"/>
          </p:nvPr>
        </p:nvSpPr>
        <p:spPr>
          <a:xfrm>
            <a:off x="8250381" y="234844"/>
            <a:ext cx="3488851" cy="1616203"/>
          </a:xfrm>
        </p:spPr>
        <p:txBody>
          <a:bodyPr anchor="b">
            <a:normAutofit/>
          </a:bodyPr>
          <a:lstStyle/>
          <a:p>
            <a:r>
              <a:rPr lang="en-US" sz="3200" b="1" dirty="0">
                <a:solidFill>
                  <a:schemeClr val="bg1"/>
                </a:solidFill>
                <a:effectLst>
                  <a:outerShdw blurRad="38100" dist="38100" dir="2700000" algn="tl">
                    <a:srgbClr val="000000">
                      <a:alpha val="43137"/>
                    </a:srgbClr>
                  </a:outerShdw>
                </a:effectLst>
              </a:rPr>
              <a:t>Home missions celebrate grand openings</a:t>
            </a:r>
          </a:p>
        </p:txBody>
      </p:sp>
      <p:sp>
        <p:nvSpPr>
          <p:cNvPr id="11" name="Content Placeholder 10">
            <a:extLst>
              <a:ext uri="{FF2B5EF4-FFF2-40B4-BE49-F238E27FC236}">
                <a16:creationId xmlns:a16="http://schemas.microsoft.com/office/drawing/2014/main" id="{E37E8904-E158-82CD-BD89-5DAC5B724A47}"/>
              </a:ext>
            </a:extLst>
          </p:cNvPr>
          <p:cNvSpPr>
            <a:spLocks noGrp="1"/>
          </p:cNvSpPr>
          <p:nvPr>
            <p:ph idx="1"/>
          </p:nvPr>
        </p:nvSpPr>
        <p:spPr>
          <a:xfrm>
            <a:off x="8250381" y="2018275"/>
            <a:ext cx="3768690" cy="4449898"/>
          </a:xfrm>
        </p:spPr>
        <p:txBody>
          <a:bodyPr anchor="t">
            <a:normAutofit/>
          </a:bodyPr>
          <a:lstStyle/>
          <a:p>
            <a:pPr>
              <a:lnSpc>
                <a:spcPct val="100000"/>
              </a:lnSpc>
            </a:pPr>
            <a:r>
              <a:rPr lang="en-US" sz="2400" dirty="0">
                <a:solidFill>
                  <a:schemeClr val="bg1"/>
                </a:solidFill>
              </a:rPr>
              <a:t>Harbor – </a:t>
            </a:r>
            <a:br>
              <a:rPr lang="en-US" sz="2400" dirty="0">
                <a:solidFill>
                  <a:schemeClr val="bg1"/>
                </a:solidFill>
              </a:rPr>
            </a:br>
            <a:r>
              <a:rPr lang="en-US" sz="2400" dirty="0">
                <a:solidFill>
                  <a:schemeClr val="bg1"/>
                </a:solidFill>
              </a:rPr>
              <a:t>Boston, Mass. (Jan. 18)</a:t>
            </a:r>
          </a:p>
          <a:p>
            <a:pPr>
              <a:lnSpc>
                <a:spcPct val="100000"/>
              </a:lnSpc>
            </a:pPr>
            <a:r>
              <a:rPr lang="en-US" sz="2400" dirty="0">
                <a:solidFill>
                  <a:schemeClr val="bg1"/>
                </a:solidFill>
              </a:rPr>
              <a:t>Cornerstone -  Centerton, AR (Feb. 22)</a:t>
            </a:r>
          </a:p>
          <a:p>
            <a:pPr>
              <a:lnSpc>
                <a:spcPct val="100000"/>
              </a:lnSpc>
            </a:pPr>
            <a:r>
              <a:rPr lang="en-US" sz="2400" dirty="0">
                <a:solidFill>
                  <a:schemeClr val="bg1"/>
                </a:solidFill>
              </a:rPr>
              <a:t>Mount Hope – </a:t>
            </a:r>
            <a:br>
              <a:rPr lang="en-US" sz="2400" dirty="0">
                <a:solidFill>
                  <a:schemeClr val="bg1"/>
                </a:solidFill>
              </a:rPr>
            </a:br>
            <a:r>
              <a:rPr lang="en-US" sz="2400" dirty="0">
                <a:solidFill>
                  <a:schemeClr val="bg1"/>
                </a:solidFill>
              </a:rPr>
              <a:t>Bend, Ore. (March 29)</a:t>
            </a:r>
          </a:p>
          <a:p>
            <a:pPr>
              <a:lnSpc>
                <a:spcPct val="100000"/>
              </a:lnSpc>
            </a:pPr>
            <a:r>
              <a:rPr lang="en-US" sz="2400" dirty="0">
                <a:solidFill>
                  <a:schemeClr val="bg1"/>
                </a:solidFill>
              </a:rPr>
              <a:t>Redemption – </a:t>
            </a:r>
            <a:br>
              <a:rPr lang="en-US" sz="2400" dirty="0">
                <a:solidFill>
                  <a:schemeClr val="bg1"/>
                </a:solidFill>
              </a:rPr>
            </a:br>
            <a:r>
              <a:rPr lang="en-US" sz="2400" dirty="0">
                <a:solidFill>
                  <a:schemeClr val="bg1"/>
                </a:solidFill>
              </a:rPr>
              <a:t>Erie, Colo. (March 29)</a:t>
            </a:r>
          </a:p>
          <a:p>
            <a:pPr>
              <a:lnSpc>
                <a:spcPct val="100000"/>
              </a:lnSpc>
            </a:pPr>
            <a:r>
              <a:rPr lang="en-US" sz="2400" dirty="0">
                <a:solidFill>
                  <a:schemeClr val="bg1"/>
                </a:solidFill>
              </a:rPr>
              <a:t>Crossroads – </a:t>
            </a:r>
            <a:br>
              <a:rPr lang="en-US" sz="2400" dirty="0">
                <a:solidFill>
                  <a:schemeClr val="bg1"/>
                </a:solidFill>
              </a:rPr>
            </a:br>
            <a:r>
              <a:rPr lang="en-US" sz="2400" dirty="0">
                <a:solidFill>
                  <a:schemeClr val="bg1"/>
                </a:solidFill>
              </a:rPr>
              <a:t>Chicago, Ill. (April 5)</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000" dirty="0">
              <a:solidFill>
                <a:schemeClr val="bg1"/>
              </a:solidFill>
            </a:endParaRPr>
          </a:p>
          <a:p>
            <a:endParaRPr lang="en-US" sz="2000" dirty="0">
              <a:solidFill>
                <a:schemeClr val="bg1"/>
              </a:solidFill>
            </a:endParaRPr>
          </a:p>
        </p:txBody>
      </p:sp>
      <p:pic>
        <p:nvPicPr>
          <p:cNvPr id="5" name="Picture 4">
            <a:extLst>
              <a:ext uri="{FF2B5EF4-FFF2-40B4-BE49-F238E27FC236}">
                <a16:creationId xmlns:a16="http://schemas.microsoft.com/office/drawing/2014/main" id="{18CD6195-0FDF-A665-15C4-56A161CBDA76}"/>
              </a:ext>
            </a:extLst>
          </p:cNvPr>
          <p:cNvPicPr>
            <a:picLocks noChangeAspect="1"/>
          </p:cNvPicPr>
          <p:nvPr/>
        </p:nvPicPr>
        <p:blipFill>
          <a:blip r:embed="rId3"/>
          <a:srcRect b="34830"/>
          <a:stretch>
            <a:fillRect/>
          </a:stretch>
        </p:blipFill>
        <p:spPr>
          <a:xfrm>
            <a:off x="158378" y="-18834"/>
            <a:ext cx="3890406" cy="3380493"/>
          </a:xfrm>
          <a:prstGeom prst="rect">
            <a:avLst/>
          </a:prstGeom>
        </p:spPr>
      </p:pic>
      <p:pic>
        <p:nvPicPr>
          <p:cNvPr id="8" name="Picture 7">
            <a:extLst>
              <a:ext uri="{FF2B5EF4-FFF2-40B4-BE49-F238E27FC236}">
                <a16:creationId xmlns:a16="http://schemas.microsoft.com/office/drawing/2014/main" id="{3D70F5BF-3151-455A-41EC-C94D5176101E}"/>
              </a:ext>
            </a:extLst>
          </p:cNvPr>
          <p:cNvPicPr>
            <a:picLocks noChangeAspect="1"/>
          </p:cNvPicPr>
          <p:nvPr/>
        </p:nvPicPr>
        <p:blipFill>
          <a:blip r:embed="rId4"/>
          <a:srcRect l="9023" t="16071" r="12574" b="14931"/>
          <a:stretch>
            <a:fillRect/>
          </a:stretch>
        </p:blipFill>
        <p:spPr>
          <a:xfrm>
            <a:off x="4048784" y="0"/>
            <a:ext cx="3875855" cy="3410956"/>
          </a:xfrm>
          <a:prstGeom prst="rect">
            <a:avLst/>
          </a:prstGeom>
        </p:spPr>
      </p:pic>
      <p:pic>
        <p:nvPicPr>
          <p:cNvPr id="10" name="Picture 9">
            <a:extLst>
              <a:ext uri="{FF2B5EF4-FFF2-40B4-BE49-F238E27FC236}">
                <a16:creationId xmlns:a16="http://schemas.microsoft.com/office/drawing/2014/main" id="{685D239D-ACF1-05DD-2E23-B8B0E64D0BBC}"/>
              </a:ext>
            </a:extLst>
          </p:cNvPr>
          <p:cNvPicPr>
            <a:picLocks noChangeAspect="1"/>
          </p:cNvPicPr>
          <p:nvPr/>
        </p:nvPicPr>
        <p:blipFill>
          <a:blip r:embed="rId5"/>
          <a:srcRect l="6517" r="10305"/>
          <a:stretch>
            <a:fillRect/>
          </a:stretch>
        </p:blipFill>
        <p:spPr>
          <a:xfrm>
            <a:off x="172929" y="3347135"/>
            <a:ext cx="3890406" cy="3507862"/>
          </a:xfrm>
          <a:prstGeom prst="rect">
            <a:avLst/>
          </a:prstGeom>
        </p:spPr>
      </p:pic>
      <p:pic>
        <p:nvPicPr>
          <p:cNvPr id="14" name="Picture 13">
            <a:extLst>
              <a:ext uri="{FF2B5EF4-FFF2-40B4-BE49-F238E27FC236}">
                <a16:creationId xmlns:a16="http://schemas.microsoft.com/office/drawing/2014/main" id="{BAB0D6D7-0CA8-C934-7B01-BA6DA26AD507}"/>
              </a:ext>
            </a:extLst>
          </p:cNvPr>
          <p:cNvPicPr>
            <a:picLocks noChangeAspect="1"/>
          </p:cNvPicPr>
          <p:nvPr/>
        </p:nvPicPr>
        <p:blipFill>
          <a:blip r:embed="rId6"/>
          <a:srcRect t="17579" b="16961"/>
          <a:stretch>
            <a:fillRect/>
          </a:stretch>
        </p:blipFill>
        <p:spPr>
          <a:xfrm>
            <a:off x="4048784" y="3347135"/>
            <a:ext cx="3904957" cy="3507862"/>
          </a:xfrm>
          <a:prstGeom prst="rect">
            <a:avLst/>
          </a:prstGeom>
        </p:spPr>
      </p:pic>
    </p:spTree>
    <p:extLst>
      <p:ext uri="{BB962C8B-B14F-4D97-AF65-F5344CB8AC3E}">
        <p14:creationId xmlns:p14="http://schemas.microsoft.com/office/powerpoint/2010/main" val="2525132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F68BA94-1AC4-E942-2C53-F1E557B681F3}"/>
              </a:ext>
            </a:extLst>
          </p:cNvPr>
          <p:cNvSpPr txBox="1"/>
          <p:nvPr/>
        </p:nvSpPr>
        <p:spPr>
          <a:xfrm>
            <a:off x="6483929" y="3999260"/>
            <a:ext cx="522949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Commissioning of new Home Mission Counselor,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Rev. Nathan Strutz</a:t>
            </a:r>
          </a:p>
        </p:txBody>
      </p:sp>
      <p:pic>
        <p:nvPicPr>
          <p:cNvPr id="3" name="Picture 2">
            <a:extLst>
              <a:ext uri="{FF2B5EF4-FFF2-40B4-BE49-F238E27FC236}">
                <a16:creationId xmlns:a16="http://schemas.microsoft.com/office/drawing/2014/main" id="{8C970A2A-5A92-AF7C-147B-9411EE0A1B78}"/>
              </a:ext>
            </a:extLst>
          </p:cNvPr>
          <p:cNvPicPr>
            <a:picLocks noChangeAspect="1"/>
          </p:cNvPicPr>
          <p:nvPr/>
        </p:nvPicPr>
        <p:blipFill>
          <a:blip r:embed="rId3"/>
          <a:srcRect l="8771" t="11616" r="11596"/>
          <a:stretch>
            <a:fillRect/>
          </a:stretch>
        </p:blipFill>
        <p:spPr>
          <a:xfrm>
            <a:off x="478578" y="1024424"/>
            <a:ext cx="5754773" cy="4809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2414328-85C1-9DCA-8DC9-046946DC2CA1}"/>
              </a:ext>
            </a:extLst>
          </p:cNvPr>
          <p:cNvPicPr>
            <a:picLocks noChangeAspect="1"/>
          </p:cNvPicPr>
          <p:nvPr/>
        </p:nvPicPr>
        <p:blipFill>
          <a:blip r:embed="rId4"/>
          <a:stretch>
            <a:fillRect/>
          </a:stretch>
        </p:blipFill>
        <p:spPr>
          <a:xfrm>
            <a:off x="6796317" y="861880"/>
            <a:ext cx="4672430" cy="2567120"/>
          </a:xfrm>
          <a:prstGeom prst="rect">
            <a:avLst/>
          </a:prstGeom>
        </p:spPr>
      </p:pic>
    </p:spTree>
    <p:extLst>
      <p:ext uri="{BB962C8B-B14F-4D97-AF65-F5344CB8AC3E}">
        <p14:creationId xmlns:p14="http://schemas.microsoft.com/office/powerpoint/2010/main" val="202012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ECC7-5F71-2B27-920D-77DA3C043B32}"/>
              </a:ext>
            </a:extLst>
          </p:cNvPr>
          <p:cNvSpPr>
            <a:spLocks noGrp="1"/>
          </p:cNvSpPr>
          <p:nvPr>
            <p:ph type="title"/>
          </p:nvPr>
        </p:nvSpPr>
        <p:spPr>
          <a:xfrm>
            <a:off x="831850" y="1709738"/>
            <a:ext cx="8640763" cy="2852737"/>
          </a:xfrm>
        </p:spPr>
        <p:txBody>
          <a:bodyPr/>
          <a:lstStyle/>
          <a:p>
            <a:r>
              <a:rPr lang="en-US" dirty="0"/>
              <a:t>MINNESOTA DISTRICT Mission Board (MN DMB)</a:t>
            </a:r>
            <a:br>
              <a:rPr lang="en-US" dirty="0"/>
            </a:br>
            <a:endParaRPr lang="en-US" dirty="0"/>
          </a:p>
        </p:txBody>
      </p:sp>
      <p:sp>
        <p:nvSpPr>
          <p:cNvPr id="3" name="Text Placeholder 2">
            <a:extLst>
              <a:ext uri="{FF2B5EF4-FFF2-40B4-BE49-F238E27FC236}">
                <a16:creationId xmlns:a16="http://schemas.microsoft.com/office/drawing/2014/main" id="{7BD03FB1-21E3-2E25-E166-C88E8EAB9639}"/>
              </a:ext>
            </a:extLst>
          </p:cNvPr>
          <p:cNvSpPr>
            <a:spLocks noGrp="1"/>
          </p:cNvSpPr>
          <p:nvPr>
            <p:ph type="body" idx="1"/>
          </p:nvPr>
        </p:nvSpPr>
        <p:spPr>
          <a:xfrm>
            <a:off x="831850" y="3812381"/>
            <a:ext cx="8131528" cy="1500187"/>
          </a:xfrm>
        </p:spPr>
        <p:txBody>
          <a:bodyPr/>
          <a:lstStyle/>
          <a:p>
            <a:r>
              <a:rPr lang="en-US" sz="4500" i="1" dirty="0"/>
              <a:t>Serving Minnesota, Iowa, and Missouri areas</a:t>
            </a:r>
          </a:p>
          <a:p>
            <a:endParaRPr lang="en-US" i="1" dirty="0"/>
          </a:p>
          <a:p>
            <a:endParaRPr lang="en-US" i="1" dirty="0"/>
          </a:p>
        </p:txBody>
      </p:sp>
      <p:sp>
        <p:nvSpPr>
          <p:cNvPr id="4" name="TextBox 3">
            <a:extLst>
              <a:ext uri="{FF2B5EF4-FFF2-40B4-BE49-F238E27FC236}">
                <a16:creationId xmlns:a16="http://schemas.microsoft.com/office/drawing/2014/main" id="{FCC1FEA3-4BA6-A7AA-6928-3A2550877F8F}"/>
              </a:ext>
            </a:extLst>
          </p:cNvPr>
          <p:cNvSpPr txBox="1"/>
          <p:nvPr/>
        </p:nvSpPr>
        <p:spPr>
          <a:xfrm>
            <a:off x="831850" y="6072188"/>
            <a:ext cx="1861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285F"/>
                </a:solidFill>
                <a:effectLst/>
                <a:uLnTx/>
                <a:uFillTx/>
                <a:latin typeface="Trebuchet MS" panose="020B0603020202020204"/>
                <a:ea typeface="+mn-ea"/>
                <a:cs typeface="+mn-cs"/>
              </a:rPr>
              <a:t>September 2025</a:t>
            </a:r>
          </a:p>
        </p:txBody>
      </p:sp>
    </p:spTree>
    <p:extLst>
      <p:ext uri="{BB962C8B-B14F-4D97-AF65-F5344CB8AC3E}">
        <p14:creationId xmlns:p14="http://schemas.microsoft.com/office/powerpoint/2010/main" val="299751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C6EA-1FDC-0EAB-471E-D4454297ED69}"/>
              </a:ext>
            </a:extLst>
          </p:cNvPr>
          <p:cNvSpPr>
            <a:spLocks noGrp="1"/>
          </p:cNvSpPr>
          <p:nvPr>
            <p:ph type="title"/>
          </p:nvPr>
        </p:nvSpPr>
        <p:spPr>
          <a:xfrm>
            <a:off x="838200" y="153192"/>
            <a:ext cx="10515600" cy="1325563"/>
          </a:xfrm>
        </p:spPr>
        <p:txBody>
          <a:bodyPr/>
          <a:lstStyle/>
          <a:p>
            <a:r>
              <a:rPr lang="en-US" dirty="0"/>
              <a:t>MN DMB: </a:t>
            </a:r>
            <a:r>
              <a:rPr lang="en-US" dirty="0">
                <a:solidFill>
                  <a:srgbClr val="5B9BD5"/>
                </a:solidFill>
              </a:rPr>
              <a:t>Members</a:t>
            </a:r>
          </a:p>
        </p:txBody>
      </p:sp>
      <p:sp>
        <p:nvSpPr>
          <p:cNvPr id="3" name="Content Placeholder 2">
            <a:extLst>
              <a:ext uri="{FF2B5EF4-FFF2-40B4-BE49-F238E27FC236}">
                <a16:creationId xmlns:a16="http://schemas.microsoft.com/office/drawing/2014/main" id="{2AC760B3-BDFD-DBE6-FC3A-644CB19B31D2}"/>
              </a:ext>
            </a:extLst>
          </p:cNvPr>
          <p:cNvSpPr>
            <a:spLocks noGrp="1"/>
          </p:cNvSpPr>
          <p:nvPr>
            <p:ph idx="1"/>
          </p:nvPr>
        </p:nvSpPr>
        <p:spPr>
          <a:xfrm>
            <a:off x="838200" y="1690688"/>
            <a:ext cx="10515600" cy="4351338"/>
          </a:xfrm>
        </p:spPr>
        <p:txBody>
          <a:bodyPr>
            <a:normAutofit/>
          </a:bodyPr>
          <a:lstStyle/>
          <a:p>
            <a:pPr>
              <a:lnSpc>
                <a:spcPct val="100000"/>
              </a:lnSpc>
              <a:spcBef>
                <a:spcPts val="933"/>
              </a:spcBef>
            </a:pPr>
            <a:r>
              <a:rPr lang="en-US" sz="2400" b="1" dirty="0"/>
              <a:t>Rev. Stephen Schmiel (Chair) </a:t>
            </a:r>
            <a:r>
              <a:rPr lang="en-US" sz="2000" i="1" dirty="0">
                <a:solidFill>
                  <a:srgbClr val="005EB8"/>
                </a:solidFill>
              </a:rPr>
              <a:t>Faith, Prior Lake, M</a:t>
            </a:r>
            <a:r>
              <a:rPr lang="en-US" sz="2000" dirty="0">
                <a:solidFill>
                  <a:srgbClr val="005EB8"/>
                </a:solidFill>
              </a:rPr>
              <a:t>N</a:t>
            </a:r>
            <a:endParaRPr lang="en-US" sz="2400" dirty="0">
              <a:solidFill>
                <a:srgbClr val="005EB8"/>
              </a:solidFill>
            </a:endParaRPr>
          </a:p>
          <a:p>
            <a:pPr>
              <a:lnSpc>
                <a:spcPct val="100000"/>
              </a:lnSpc>
              <a:spcBef>
                <a:spcPts val="933"/>
              </a:spcBef>
            </a:pPr>
            <a:r>
              <a:rPr lang="en-US" sz="2400" b="1" dirty="0"/>
              <a:t>Rev. Rev Mark </a:t>
            </a:r>
            <a:r>
              <a:rPr lang="en-US" sz="2400" b="1" dirty="0" err="1"/>
              <a:t>Kaesmeyer</a:t>
            </a:r>
            <a:r>
              <a:rPr lang="en-US" sz="2400" b="1" dirty="0"/>
              <a:t> </a:t>
            </a:r>
            <a:r>
              <a:rPr lang="en-US" sz="1900" i="1" dirty="0">
                <a:solidFill>
                  <a:srgbClr val="005EB8"/>
                </a:solidFill>
              </a:rPr>
              <a:t>West Lutheran High School, Plymouth, MN</a:t>
            </a:r>
          </a:p>
          <a:p>
            <a:pPr>
              <a:lnSpc>
                <a:spcPct val="100000"/>
              </a:lnSpc>
              <a:spcBef>
                <a:spcPts val="933"/>
              </a:spcBef>
            </a:pPr>
            <a:r>
              <a:rPr lang="en-US" sz="2400" b="1" dirty="0"/>
              <a:t>Rev. Rob Guenther </a:t>
            </a:r>
            <a:r>
              <a:rPr lang="en-US" sz="2000" i="1" dirty="0">
                <a:solidFill>
                  <a:srgbClr val="005EB8"/>
                </a:solidFill>
              </a:rPr>
              <a:t>St. John’s, New Ulm, MN</a:t>
            </a:r>
            <a:endParaRPr lang="en-US" sz="2400" i="1" dirty="0">
              <a:solidFill>
                <a:srgbClr val="005EB8"/>
              </a:solidFill>
            </a:endParaRPr>
          </a:p>
          <a:p>
            <a:pPr>
              <a:lnSpc>
                <a:spcPct val="100000"/>
              </a:lnSpc>
              <a:spcBef>
                <a:spcPts val="933"/>
              </a:spcBef>
            </a:pPr>
            <a:r>
              <a:rPr lang="en-US" sz="2400" b="1" dirty="0"/>
              <a:t>Rev. Brian Schmidt </a:t>
            </a:r>
            <a:r>
              <a:rPr lang="en-US" sz="2000" i="1" dirty="0">
                <a:solidFill>
                  <a:srgbClr val="005EB8"/>
                </a:solidFill>
              </a:rPr>
              <a:t>Beautiful Savior, West Des Moines, IA</a:t>
            </a:r>
            <a:endParaRPr lang="en-US" sz="2400" i="1" dirty="0">
              <a:solidFill>
                <a:srgbClr val="005EB8"/>
              </a:solidFill>
            </a:endParaRPr>
          </a:p>
          <a:p>
            <a:pPr>
              <a:lnSpc>
                <a:spcPct val="100000"/>
              </a:lnSpc>
              <a:spcBef>
                <a:spcPts val="933"/>
              </a:spcBef>
            </a:pPr>
            <a:r>
              <a:rPr lang="en-US" sz="2400" b="1" dirty="0"/>
              <a:t>Mr. Daryl Schultz </a:t>
            </a:r>
            <a:r>
              <a:rPr lang="en-US" sz="2000" i="1" dirty="0">
                <a:solidFill>
                  <a:srgbClr val="005EB8"/>
                </a:solidFill>
              </a:rPr>
              <a:t>Resurrection &amp; Life, Rochester, MN</a:t>
            </a:r>
            <a:endParaRPr lang="en-US" sz="2400" i="1" dirty="0">
              <a:solidFill>
                <a:srgbClr val="005EB8"/>
              </a:solidFill>
            </a:endParaRPr>
          </a:p>
          <a:p>
            <a:pPr>
              <a:lnSpc>
                <a:spcPct val="100000"/>
              </a:lnSpc>
              <a:spcBef>
                <a:spcPts val="933"/>
              </a:spcBef>
            </a:pPr>
            <a:r>
              <a:rPr lang="en-US" sz="2400" b="1" dirty="0"/>
              <a:t>Mr. Glen Schulz </a:t>
            </a:r>
            <a:r>
              <a:rPr lang="en-US" sz="2000" i="1" dirty="0">
                <a:solidFill>
                  <a:srgbClr val="005EB8"/>
                </a:solidFill>
              </a:rPr>
              <a:t>Zion, Springfield, MO</a:t>
            </a:r>
            <a:endParaRPr lang="en-US" sz="2400" i="1" dirty="0">
              <a:solidFill>
                <a:srgbClr val="005EB8"/>
              </a:solidFill>
            </a:endParaRPr>
          </a:p>
          <a:p>
            <a:pPr>
              <a:lnSpc>
                <a:spcPct val="100000"/>
              </a:lnSpc>
              <a:spcBef>
                <a:spcPts val="933"/>
              </a:spcBef>
            </a:pPr>
            <a:r>
              <a:rPr lang="en-US" sz="2400" b="1" dirty="0"/>
              <a:t>Mr. Galen Holzhueter </a:t>
            </a:r>
            <a:r>
              <a:rPr lang="en-US" sz="2000" i="1" dirty="0">
                <a:solidFill>
                  <a:srgbClr val="005EB8"/>
                </a:solidFill>
              </a:rPr>
              <a:t>Saint Mark, North Mankato, Mankato</a:t>
            </a:r>
            <a:endParaRPr lang="en-US" sz="2400" dirty="0">
              <a:solidFill>
                <a:srgbClr val="005EB8"/>
              </a:solidFill>
            </a:endParaRPr>
          </a:p>
        </p:txBody>
      </p:sp>
    </p:spTree>
    <p:extLst>
      <p:ext uri="{BB962C8B-B14F-4D97-AF65-F5344CB8AC3E}">
        <p14:creationId xmlns:p14="http://schemas.microsoft.com/office/powerpoint/2010/main" val="152246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4073-1998-4347-721C-63A1C73F40C7}"/>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B26955D1-51F5-1CD7-2F42-B53F770DCA2F}"/>
              </a:ext>
            </a:extLst>
          </p:cNvPr>
          <p:cNvGrpSpPr/>
          <p:nvPr/>
        </p:nvGrpSpPr>
        <p:grpSpPr>
          <a:xfrm>
            <a:off x="0" y="0"/>
            <a:ext cx="12192000" cy="6858000"/>
            <a:chOff x="0" y="0"/>
            <a:chExt cx="12192000" cy="6858000"/>
          </a:xfrm>
        </p:grpSpPr>
        <p:pic>
          <p:nvPicPr>
            <p:cNvPr id="5" name="Picture 4" descr="A map of the state of illinois&#10;&#10;AI-generated content may be incorrect.">
              <a:extLst>
                <a:ext uri="{FF2B5EF4-FFF2-40B4-BE49-F238E27FC236}">
                  <a16:creationId xmlns:a16="http://schemas.microsoft.com/office/drawing/2014/main" id="{E75B43A7-F102-EF20-0DB4-EAD25D832475}"/>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map of the state of illinois&#10;&#10;AI-generated content may be incorrect.">
              <a:extLst>
                <a:ext uri="{FF2B5EF4-FFF2-40B4-BE49-F238E27FC236}">
                  <a16:creationId xmlns:a16="http://schemas.microsoft.com/office/drawing/2014/main" id="{D9C23D19-B1CF-3F58-38DB-0CA32BF980C0}"/>
                </a:ext>
              </a:extLst>
            </p:cNvPr>
            <p:cNvPicPr>
              <a:picLocks noChangeAspect="1"/>
            </p:cNvPicPr>
            <p:nvPr/>
          </p:nvPicPr>
          <p:blipFill>
            <a:blip r:embed="rId2"/>
            <a:srcRect l="51773" t="83412" r="36034" b="6635"/>
            <a:stretch>
              <a:fillRect/>
            </a:stretch>
          </p:blipFill>
          <p:spPr>
            <a:xfrm>
              <a:off x="5228349" y="0"/>
              <a:ext cx="1486602" cy="682580"/>
            </a:xfrm>
            <a:prstGeom prst="rect">
              <a:avLst/>
            </a:prstGeom>
          </p:spPr>
        </p:pic>
        <p:pic>
          <p:nvPicPr>
            <p:cNvPr id="3" name="Picture 2" descr="A map of the state of illinois&#10;&#10;AI-generated content may be incorrect.">
              <a:extLst>
                <a:ext uri="{FF2B5EF4-FFF2-40B4-BE49-F238E27FC236}">
                  <a16:creationId xmlns:a16="http://schemas.microsoft.com/office/drawing/2014/main" id="{6D522553-500B-9479-7243-2905F5E270C6}"/>
                </a:ext>
              </a:extLst>
            </p:cNvPr>
            <p:cNvPicPr>
              <a:picLocks noChangeAspect="1"/>
            </p:cNvPicPr>
            <p:nvPr/>
          </p:nvPicPr>
          <p:blipFill>
            <a:blip r:embed="rId2"/>
            <a:srcRect l="51773" t="83412" r="36034" b="6635"/>
            <a:stretch>
              <a:fillRect/>
            </a:stretch>
          </p:blipFill>
          <p:spPr>
            <a:xfrm>
              <a:off x="5066600" y="341290"/>
              <a:ext cx="1278102" cy="682580"/>
            </a:xfrm>
            <a:prstGeom prst="rect">
              <a:avLst/>
            </a:prstGeom>
          </p:spPr>
        </p:pic>
        <p:pic>
          <p:nvPicPr>
            <p:cNvPr id="4" name="Picture 3" descr="A map of the state of illinois&#10;&#10;AI-generated content may be incorrect.">
              <a:extLst>
                <a:ext uri="{FF2B5EF4-FFF2-40B4-BE49-F238E27FC236}">
                  <a16:creationId xmlns:a16="http://schemas.microsoft.com/office/drawing/2014/main" id="{62FB8D6D-D60D-BD09-3547-A844174CEA2F}"/>
                </a:ext>
              </a:extLst>
            </p:cNvPr>
            <p:cNvPicPr>
              <a:picLocks noChangeAspect="1"/>
            </p:cNvPicPr>
            <p:nvPr/>
          </p:nvPicPr>
          <p:blipFill>
            <a:blip r:embed="rId2"/>
            <a:srcRect l="51773" t="83412" r="36034" b="6635"/>
            <a:stretch>
              <a:fillRect/>
            </a:stretch>
          </p:blipFill>
          <p:spPr>
            <a:xfrm>
              <a:off x="5022656" y="758780"/>
              <a:ext cx="1278102" cy="188890"/>
            </a:xfrm>
            <a:prstGeom prst="rect">
              <a:avLst/>
            </a:prstGeom>
          </p:spPr>
        </p:pic>
        <p:pic>
          <p:nvPicPr>
            <p:cNvPr id="6" name="Picture 5" descr="A map of the state of illinois&#10;&#10;AI-generated content may be incorrect.">
              <a:extLst>
                <a:ext uri="{FF2B5EF4-FFF2-40B4-BE49-F238E27FC236}">
                  <a16:creationId xmlns:a16="http://schemas.microsoft.com/office/drawing/2014/main" id="{3227EE42-5277-2F49-ABD4-8C612472FA1D}"/>
                </a:ext>
              </a:extLst>
            </p:cNvPr>
            <p:cNvPicPr>
              <a:picLocks noChangeAspect="1"/>
            </p:cNvPicPr>
            <p:nvPr/>
          </p:nvPicPr>
          <p:blipFill>
            <a:blip r:embed="rId2"/>
            <a:srcRect l="51773" t="83412" r="36034" b="6635"/>
            <a:stretch>
              <a:fillRect/>
            </a:stretch>
          </p:blipFill>
          <p:spPr>
            <a:xfrm>
              <a:off x="5044628" y="588135"/>
              <a:ext cx="1278102" cy="188890"/>
            </a:xfrm>
            <a:prstGeom prst="rect">
              <a:avLst/>
            </a:prstGeom>
          </p:spPr>
        </p:pic>
        <p:grpSp>
          <p:nvGrpSpPr>
            <p:cNvPr id="23" name="Group 22">
              <a:extLst>
                <a:ext uri="{FF2B5EF4-FFF2-40B4-BE49-F238E27FC236}">
                  <a16:creationId xmlns:a16="http://schemas.microsoft.com/office/drawing/2014/main" id="{742428F4-FC93-B2C8-C115-A0BC0A54F8B8}"/>
                </a:ext>
              </a:extLst>
            </p:cNvPr>
            <p:cNvGrpSpPr/>
            <p:nvPr/>
          </p:nvGrpSpPr>
          <p:grpSpPr>
            <a:xfrm>
              <a:off x="7287767" y="588134"/>
              <a:ext cx="3469940" cy="1200330"/>
              <a:chOff x="7287767" y="588134"/>
              <a:chExt cx="3469940" cy="1200330"/>
            </a:xfrm>
          </p:grpSpPr>
          <p:pic>
            <p:nvPicPr>
              <p:cNvPr id="22" name="Picture 21" descr="A map of the state of illinois&#10;&#10;AI-generated content may be incorrect.">
                <a:extLst>
                  <a:ext uri="{FF2B5EF4-FFF2-40B4-BE49-F238E27FC236}">
                    <a16:creationId xmlns:a16="http://schemas.microsoft.com/office/drawing/2014/main" id="{009E3A12-B586-8779-BB40-B7D6E0819BAE}"/>
                  </a:ext>
                </a:extLst>
              </p:cNvPr>
              <p:cNvPicPr>
                <a:picLocks noChangeAspect="1"/>
              </p:cNvPicPr>
              <p:nvPr/>
            </p:nvPicPr>
            <p:blipFill>
              <a:blip r:embed="rId2"/>
              <a:srcRect l="7780" t="6666" r="64392" b="75833"/>
              <a:stretch>
                <a:fillRect/>
              </a:stretch>
            </p:blipFill>
            <p:spPr>
              <a:xfrm flipH="1">
                <a:off x="7287767" y="588135"/>
                <a:ext cx="3392905" cy="1200329"/>
              </a:xfrm>
              <a:prstGeom prst="rect">
                <a:avLst/>
              </a:prstGeom>
            </p:spPr>
          </p:pic>
          <p:sp>
            <p:nvSpPr>
              <p:cNvPr id="9" name="TextBox 8">
                <a:extLst>
                  <a:ext uri="{FF2B5EF4-FFF2-40B4-BE49-F238E27FC236}">
                    <a16:creationId xmlns:a16="http://schemas.microsoft.com/office/drawing/2014/main" id="{9188C969-6943-DAE0-566E-A38D7E01B352}"/>
                  </a:ext>
                </a:extLst>
              </p:cNvPr>
              <p:cNvSpPr txBox="1"/>
              <p:nvPr/>
            </p:nvSpPr>
            <p:spPr>
              <a:xfrm>
                <a:off x="7364801" y="588134"/>
                <a:ext cx="3392906" cy="1200329"/>
              </a:xfrm>
              <a:prstGeom prst="rect">
                <a:avLst/>
              </a:prstGeom>
              <a:noFill/>
            </p:spPr>
            <p:txBody>
              <a:bodyPr wrap="square" rtlCol="0">
                <a:spAutoFit/>
              </a:bodyPr>
              <a:lstStyle/>
              <a:p>
                <a:r>
                  <a:rPr lang="en-US" dirty="0">
                    <a:solidFill>
                      <a:schemeClr val="accent1">
                        <a:lumMod val="50000"/>
                      </a:schemeClr>
                    </a:solidFill>
                  </a:rPr>
                  <a:t>Immanuel Hmong Inver Grove Heights, MN</a:t>
                </a:r>
              </a:p>
              <a:p>
                <a:r>
                  <a:rPr lang="en-US" dirty="0">
                    <a:solidFill>
                      <a:schemeClr val="accent1">
                        <a:lumMod val="50000"/>
                      </a:schemeClr>
                    </a:solidFill>
                  </a:rPr>
                  <a:t>Mount Olive St. Paul, MN</a:t>
                </a:r>
              </a:p>
              <a:p>
                <a:r>
                  <a:rPr lang="en-US" dirty="0">
                    <a:solidFill>
                      <a:schemeClr val="accent1">
                        <a:lumMod val="50000"/>
                      </a:schemeClr>
                    </a:solidFill>
                  </a:rPr>
                  <a:t>Faith, Prior Lake, MN</a:t>
                </a:r>
              </a:p>
            </p:txBody>
          </p:sp>
        </p:grpSp>
      </p:grpSp>
    </p:spTree>
    <p:extLst>
      <p:ext uri="{BB962C8B-B14F-4D97-AF65-F5344CB8AC3E}">
        <p14:creationId xmlns:p14="http://schemas.microsoft.com/office/powerpoint/2010/main" val="84016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13FB64-B509-28EA-AA7F-E030BDC9F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4299C-F55C-C1AC-83A6-FEC6C579BAFF}"/>
              </a:ext>
            </a:extLst>
          </p:cNvPr>
          <p:cNvSpPr>
            <a:spLocks noGrp="1"/>
          </p:cNvSpPr>
          <p:nvPr>
            <p:ph type="title"/>
          </p:nvPr>
        </p:nvSpPr>
        <p:spPr>
          <a:xfrm>
            <a:off x="762000" y="365125"/>
            <a:ext cx="10515600" cy="1325563"/>
          </a:xfrm>
        </p:spPr>
        <p:txBody>
          <a:bodyPr/>
          <a:lstStyle/>
          <a:p>
            <a:r>
              <a:rPr lang="en-US" dirty="0"/>
              <a:t>Minnesota District</a:t>
            </a:r>
          </a:p>
        </p:txBody>
      </p:sp>
      <p:sp>
        <p:nvSpPr>
          <p:cNvPr id="3" name="Content Placeholder 2">
            <a:extLst>
              <a:ext uri="{FF2B5EF4-FFF2-40B4-BE49-F238E27FC236}">
                <a16:creationId xmlns:a16="http://schemas.microsoft.com/office/drawing/2014/main" id="{AA36202E-3F1C-E11B-29F6-3E1F6A590104}"/>
              </a:ext>
            </a:extLst>
          </p:cNvPr>
          <p:cNvSpPr>
            <a:spLocks noGrp="1"/>
          </p:cNvSpPr>
          <p:nvPr>
            <p:ph idx="1"/>
          </p:nvPr>
        </p:nvSpPr>
        <p:spPr>
          <a:xfrm>
            <a:off x="762000" y="1690688"/>
            <a:ext cx="8623300" cy="4351338"/>
          </a:xfrm>
        </p:spPr>
        <p:txBody>
          <a:bodyPr>
            <a:noAutofit/>
          </a:bodyPr>
          <a:lstStyle/>
          <a:p>
            <a:r>
              <a:rPr lang="en-US" sz="3000" dirty="0"/>
              <a:t>Churches: </a:t>
            </a:r>
            <a:r>
              <a:rPr lang="en-US" sz="3000" dirty="0">
                <a:solidFill>
                  <a:srgbClr val="005EB8"/>
                </a:solidFill>
              </a:rPr>
              <a:t>170</a:t>
            </a:r>
          </a:p>
          <a:p>
            <a:endParaRPr lang="en-US" sz="3000" i="1" dirty="0">
              <a:solidFill>
                <a:srgbClr val="005EB8"/>
              </a:solidFill>
            </a:endParaRPr>
          </a:p>
          <a:p>
            <a:r>
              <a:rPr lang="en-US" sz="3000" dirty="0"/>
              <a:t>Early Childhood Ministries: </a:t>
            </a:r>
            <a:r>
              <a:rPr lang="en-US" sz="3000" dirty="0">
                <a:solidFill>
                  <a:srgbClr val="005EB8"/>
                </a:solidFill>
              </a:rPr>
              <a:t>44</a:t>
            </a:r>
          </a:p>
          <a:p>
            <a:endParaRPr lang="en-US" sz="3000" dirty="0">
              <a:solidFill>
                <a:srgbClr val="005EB8"/>
              </a:solidFill>
            </a:endParaRPr>
          </a:p>
          <a:p>
            <a:r>
              <a:rPr lang="en-US" sz="3000" dirty="0"/>
              <a:t>Lutheran Elementary Schools: </a:t>
            </a:r>
            <a:r>
              <a:rPr lang="en-US" sz="3000" dirty="0">
                <a:solidFill>
                  <a:srgbClr val="005EB8"/>
                </a:solidFill>
              </a:rPr>
              <a:t>34</a:t>
            </a:r>
          </a:p>
          <a:p>
            <a:endParaRPr lang="en-US" sz="3000" dirty="0">
              <a:solidFill>
                <a:srgbClr val="005EB8"/>
              </a:solidFill>
            </a:endParaRPr>
          </a:p>
          <a:p>
            <a:r>
              <a:rPr lang="en-US" sz="3000" dirty="0"/>
              <a:t>Lutheran High Schools: </a:t>
            </a:r>
            <a:r>
              <a:rPr lang="en-US" sz="3000" dirty="0">
                <a:solidFill>
                  <a:srgbClr val="005EB8"/>
                </a:solidFill>
              </a:rPr>
              <a:t>3</a:t>
            </a:r>
          </a:p>
          <a:p>
            <a:endParaRPr lang="en-US" sz="3000" dirty="0">
              <a:solidFill>
                <a:srgbClr val="005EB8"/>
              </a:solidFill>
            </a:endParaRPr>
          </a:p>
          <a:p>
            <a:r>
              <a:rPr lang="en-US" sz="3000" dirty="0"/>
              <a:t>WELS College: </a:t>
            </a:r>
            <a:r>
              <a:rPr lang="en-US" sz="3000" dirty="0">
                <a:solidFill>
                  <a:srgbClr val="005EB8"/>
                </a:solidFill>
              </a:rPr>
              <a:t>1</a:t>
            </a:r>
          </a:p>
        </p:txBody>
      </p:sp>
    </p:spTree>
    <p:extLst>
      <p:ext uri="{BB962C8B-B14F-4D97-AF65-F5344CB8AC3E}">
        <p14:creationId xmlns:p14="http://schemas.microsoft.com/office/powerpoint/2010/main" val="234858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39B24-C146-BCE4-0AC3-D0FDCA707606}"/>
              </a:ext>
            </a:extLst>
          </p:cNvPr>
          <p:cNvSpPr>
            <a:spLocks noGrp="1"/>
          </p:cNvSpPr>
          <p:nvPr>
            <p:ph type="title"/>
          </p:nvPr>
        </p:nvSpPr>
        <p:spPr>
          <a:xfrm>
            <a:off x="838200" y="174625"/>
            <a:ext cx="10515600" cy="1325563"/>
          </a:xfrm>
        </p:spPr>
        <p:txBody>
          <a:bodyPr/>
          <a:lstStyle/>
          <a:p>
            <a:r>
              <a:rPr lang="en-US" dirty="0"/>
              <a:t>MN DMB: </a:t>
            </a:r>
            <a:r>
              <a:rPr lang="en-US" dirty="0">
                <a:solidFill>
                  <a:srgbClr val="5B9BD5"/>
                </a:solidFill>
              </a:rPr>
              <a:t>Behind the Scenes</a:t>
            </a:r>
          </a:p>
        </p:txBody>
      </p:sp>
      <p:sp>
        <p:nvSpPr>
          <p:cNvPr id="3" name="Content Placeholder 2">
            <a:extLst>
              <a:ext uri="{FF2B5EF4-FFF2-40B4-BE49-F238E27FC236}">
                <a16:creationId xmlns:a16="http://schemas.microsoft.com/office/drawing/2014/main" id="{32C2BDEE-6ADD-2445-1B8B-8A2C0FE6F773}"/>
              </a:ext>
            </a:extLst>
          </p:cNvPr>
          <p:cNvSpPr>
            <a:spLocks noGrp="1"/>
          </p:cNvSpPr>
          <p:nvPr>
            <p:ph idx="1"/>
          </p:nvPr>
        </p:nvSpPr>
        <p:spPr>
          <a:xfrm>
            <a:off x="838200" y="2166937"/>
            <a:ext cx="10515600" cy="4351338"/>
          </a:xfrm>
        </p:spPr>
        <p:txBody>
          <a:bodyPr/>
          <a:lstStyle/>
          <a:p>
            <a:r>
              <a:rPr lang="en-GB" dirty="0"/>
              <a:t>Monthly Virtual meetings, plus annual in-person              Summer planning event</a:t>
            </a:r>
          </a:p>
          <a:p>
            <a:endParaRPr lang="en-GB" dirty="0"/>
          </a:p>
          <a:p>
            <a:r>
              <a:rPr lang="en-GB" dirty="0"/>
              <a:t>Synod BHM Meetings 2 times a year</a:t>
            </a:r>
          </a:p>
          <a:p>
            <a:pPr marL="0" indent="0">
              <a:buNone/>
            </a:pPr>
            <a:endParaRPr lang="en-GB" dirty="0"/>
          </a:p>
          <a:p>
            <a:r>
              <a:rPr lang="en-GB" dirty="0"/>
              <a:t>Shepherd new and existing home missions</a:t>
            </a:r>
          </a:p>
          <a:p>
            <a:endParaRPr lang="en-GB" dirty="0"/>
          </a:p>
          <a:p>
            <a:r>
              <a:rPr lang="en-GB" dirty="0"/>
              <a:t>Help navigate CMR, MPSA, BIR, etc..</a:t>
            </a:r>
          </a:p>
          <a:p>
            <a:pPr marL="0" indent="0">
              <a:buNone/>
            </a:pPr>
            <a:endParaRPr lang="en-US" dirty="0"/>
          </a:p>
        </p:txBody>
      </p:sp>
    </p:spTree>
    <p:extLst>
      <p:ext uri="{BB962C8B-B14F-4D97-AF65-F5344CB8AC3E}">
        <p14:creationId xmlns:p14="http://schemas.microsoft.com/office/powerpoint/2010/main" val="158343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A831-10C0-8CF7-F32B-6467F57FCD64}"/>
              </a:ext>
            </a:extLst>
          </p:cNvPr>
          <p:cNvSpPr>
            <a:spLocks noGrp="1"/>
          </p:cNvSpPr>
          <p:nvPr>
            <p:ph type="title"/>
          </p:nvPr>
        </p:nvSpPr>
        <p:spPr>
          <a:xfrm>
            <a:off x="838200" y="153192"/>
            <a:ext cx="10515600" cy="1325563"/>
          </a:xfrm>
        </p:spPr>
        <p:txBody>
          <a:bodyPr/>
          <a:lstStyle/>
          <a:p>
            <a:r>
              <a:rPr lang="en-US" dirty="0"/>
              <a:t>TYPES of HOME MISSIONS</a:t>
            </a:r>
          </a:p>
        </p:txBody>
      </p:sp>
      <p:sp>
        <p:nvSpPr>
          <p:cNvPr id="3" name="Content Placeholder 2">
            <a:extLst>
              <a:ext uri="{FF2B5EF4-FFF2-40B4-BE49-F238E27FC236}">
                <a16:creationId xmlns:a16="http://schemas.microsoft.com/office/drawing/2014/main" id="{397F540E-1490-FC51-2BFE-15FA2A5257CF}"/>
              </a:ext>
            </a:extLst>
          </p:cNvPr>
          <p:cNvSpPr>
            <a:spLocks noGrp="1"/>
          </p:cNvSpPr>
          <p:nvPr>
            <p:ph idx="1"/>
          </p:nvPr>
        </p:nvSpPr>
        <p:spPr>
          <a:xfrm>
            <a:off x="838200" y="1690688"/>
            <a:ext cx="8572500" cy="4913312"/>
          </a:xfrm>
          <a:solidFill>
            <a:schemeClr val="bg1"/>
          </a:solidFill>
        </p:spPr>
        <p:txBody>
          <a:bodyPr>
            <a:normAutofit/>
          </a:bodyPr>
          <a:lstStyle/>
          <a:p>
            <a:pPr marL="0" indent="0">
              <a:buNone/>
            </a:pPr>
            <a:r>
              <a:rPr lang="en-US" sz="4000" b="1" dirty="0">
                <a:cs typeface="Times New Roman" panose="02020603050405020304" pitchFamily="18" charset="0"/>
              </a:rPr>
              <a:t>Unsubsidized Missions:</a:t>
            </a:r>
          </a:p>
          <a:p>
            <a:r>
              <a:rPr lang="en-US" sz="3200" dirty="0">
                <a:cs typeface="Times New Roman" panose="02020603050405020304" pitchFamily="18" charset="0"/>
              </a:rPr>
              <a:t>Not receiving, or no longer receiving, subsidy but wants to continue working with Home Mission Board</a:t>
            </a:r>
          </a:p>
          <a:p>
            <a:r>
              <a:rPr lang="en-US" sz="3200" dirty="0">
                <a:cs typeface="Times New Roman" panose="02020603050405020304" pitchFamily="18" charset="0"/>
              </a:rPr>
              <a:t>Self-Funded Congregation</a:t>
            </a:r>
            <a:endParaRPr lang="en-US" sz="3200" dirty="0"/>
          </a:p>
          <a:p>
            <a:pPr marL="0" indent="0">
              <a:buNone/>
            </a:pPr>
            <a:r>
              <a:rPr lang="en-US" sz="4000" b="1" dirty="0">
                <a:effectLst/>
                <a:ea typeface="Calibri" panose="020F0502020204030204" pitchFamily="34" charset="0"/>
                <a:cs typeface="Times New Roman" panose="02020603050405020304" pitchFamily="18" charset="0"/>
              </a:rPr>
              <a:t>Subsidized Missions: </a:t>
            </a:r>
          </a:p>
          <a:p>
            <a:r>
              <a:rPr lang="en-US" sz="3200" dirty="0">
                <a:cs typeface="Times New Roman" panose="02020603050405020304" pitchFamily="18" charset="0"/>
              </a:rPr>
              <a:t>New Mission Start</a:t>
            </a:r>
          </a:p>
          <a:p>
            <a:r>
              <a:rPr lang="en-US" sz="3200" dirty="0">
                <a:cs typeface="Times New Roman" panose="02020603050405020304" pitchFamily="18" charset="0"/>
              </a:rPr>
              <a:t>Mission Enhancement</a:t>
            </a:r>
          </a:p>
          <a:p>
            <a:endParaRPr lang="en-US" sz="3200" dirty="0">
              <a:cs typeface="Times New Roman" panose="02020603050405020304" pitchFamily="18" charset="0"/>
            </a:endParaRPr>
          </a:p>
        </p:txBody>
      </p:sp>
    </p:spTree>
    <p:extLst>
      <p:ext uri="{BB962C8B-B14F-4D97-AF65-F5344CB8AC3E}">
        <p14:creationId xmlns:p14="http://schemas.microsoft.com/office/powerpoint/2010/main" val="176577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7F540E-1490-FC51-2BFE-15FA2A5257CF}"/>
              </a:ext>
            </a:extLst>
          </p:cNvPr>
          <p:cNvSpPr>
            <a:spLocks noGrp="1"/>
          </p:cNvSpPr>
          <p:nvPr>
            <p:ph idx="1"/>
          </p:nvPr>
        </p:nvSpPr>
        <p:spPr>
          <a:xfrm>
            <a:off x="838200" y="1309687"/>
            <a:ext cx="8369300" cy="5395121"/>
          </a:xfrm>
          <a:solidFill>
            <a:schemeClr val="bg1"/>
          </a:solidFill>
        </p:spPr>
        <p:txBody>
          <a:bodyPr>
            <a:normAutofit fontScale="92500" lnSpcReduction="10000"/>
          </a:bodyPr>
          <a:lstStyle/>
          <a:p>
            <a:pPr marL="0" indent="0">
              <a:buNone/>
            </a:pPr>
            <a:r>
              <a:rPr lang="en-US" sz="3200" b="1" dirty="0">
                <a:effectLst/>
                <a:ea typeface="Calibri" panose="020F0502020204030204" pitchFamily="34" charset="0"/>
                <a:cs typeface="Times New Roman" panose="02020603050405020304" pitchFamily="18" charset="0"/>
              </a:rPr>
              <a:t>Mission Enhancement:</a:t>
            </a:r>
            <a:endParaRPr lang="en-US" sz="2000" dirty="0">
              <a:effectLst/>
              <a:ea typeface="Calibri" panose="020F0502020204030204" pitchFamily="34" charset="0"/>
              <a:cs typeface="Times New Roman" panose="02020603050405020304" pitchFamily="18" charset="0"/>
            </a:endParaRPr>
          </a:p>
          <a:p>
            <a:pPr>
              <a:spcBef>
                <a:spcPts val="0"/>
              </a:spcBef>
            </a:pPr>
            <a:r>
              <a:rPr lang="en-US" sz="2700" dirty="0">
                <a:ea typeface="Calibri" panose="020F0502020204030204" pitchFamily="34" charset="0"/>
                <a:cs typeface="Times New Roman" panose="02020603050405020304" pitchFamily="18" charset="0"/>
              </a:rPr>
              <a:t>C</a:t>
            </a:r>
            <a:r>
              <a:rPr lang="en-US" sz="2700" dirty="0">
                <a:effectLst/>
                <a:ea typeface="Calibri" panose="020F0502020204030204" pitchFamily="34" charset="0"/>
                <a:cs typeface="Times New Roman" panose="02020603050405020304" pitchFamily="18" charset="0"/>
              </a:rPr>
              <a:t>hurch has a </a:t>
            </a:r>
            <a:r>
              <a:rPr lang="en-US" sz="2700" b="1" dirty="0">
                <a:solidFill>
                  <a:schemeClr val="accent1"/>
                </a:solidFill>
                <a:effectLst/>
                <a:ea typeface="Calibri" panose="020F0502020204030204" pitchFamily="34" charset="0"/>
                <a:cs typeface="Times New Roman" panose="02020603050405020304" pitchFamily="18" charset="0"/>
              </a:rPr>
              <a:t>high number of prospects </a:t>
            </a:r>
            <a:r>
              <a:rPr lang="en-US" sz="2700" dirty="0">
                <a:effectLst/>
                <a:ea typeface="Calibri" panose="020F0502020204030204" pitchFamily="34" charset="0"/>
                <a:cs typeface="Times New Roman" panose="02020603050405020304" pitchFamily="18" charset="0"/>
              </a:rPr>
              <a:t>and cannot keep up with the baptisms, confirmations, BIC classes and family counseling. </a:t>
            </a:r>
          </a:p>
          <a:p>
            <a:pPr>
              <a:spcBef>
                <a:spcPts val="0"/>
              </a:spcBef>
            </a:pPr>
            <a:endParaRPr lang="en-US" sz="1100" dirty="0">
              <a:effectLst/>
              <a:ea typeface="Calibri" panose="020F0502020204030204" pitchFamily="34" charset="0"/>
              <a:cs typeface="Times New Roman" panose="02020603050405020304" pitchFamily="18" charset="0"/>
            </a:endParaRPr>
          </a:p>
          <a:p>
            <a:pPr>
              <a:spcBef>
                <a:spcPts val="0"/>
              </a:spcBef>
            </a:pPr>
            <a:r>
              <a:rPr lang="en-US" sz="2700" dirty="0">
                <a:ea typeface="Calibri" panose="020F0502020204030204" pitchFamily="34" charset="0"/>
                <a:cs typeface="Times New Roman" panose="02020603050405020304" pitchFamily="18" charset="0"/>
              </a:rPr>
              <a:t>C</a:t>
            </a:r>
            <a:r>
              <a:rPr lang="en-US" sz="2700" dirty="0">
                <a:effectLst/>
                <a:ea typeface="Calibri" panose="020F0502020204030204" pitchFamily="34" charset="0"/>
                <a:cs typeface="Times New Roman" panose="02020603050405020304" pitchFamily="18" charset="0"/>
              </a:rPr>
              <a:t>hurch has a </a:t>
            </a:r>
            <a:r>
              <a:rPr lang="en-US" sz="2700" b="1" dirty="0">
                <a:solidFill>
                  <a:schemeClr val="accent1"/>
                </a:solidFill>
                <a:effectLst/>
                <a:ea typeface="Calibri" panose="020F0502020204030204" pitchFamily="34" charset="0"/>
                <a:cs typeface="Times New Roman" panose="02020603050405020304" pitchFamily="18" charset="0"/>
              </a:rPr>
              <a:t>cross-cultural ministry </a:t>
            </a:r>
            <a:r>
              <a:rPr lang="en-US" sz="2700" dirty="0">
                <a:effectLst/>
                <a:ea typeface="Calibri" panose="020F0502020204030204" pitchFamily="34" charset="0"/>
                <a:cs typeface="Times New Roman" panose="02020603050405020304" pitchFamily="18" charset="0"/>
              </a:rPr>
              <a:t>that is serving a group of prospects.  The congregation feels they are ready to serve the group with a full-time pastor.  </a:t>
            </a:r>
          </a:p>
          <a:p>
            <a:pPr>
              <a:spcBef>
                <a:spcPts val="0"/>
              </a:spcBef>
            </a:pPr>
            <a:endParaRPr lang="en-US" sz="1100" dirty="0">
              <a:effectLst/>
              <a:ea typeface="Calibri" panose="020F0502020204030204" pitchFamily="34" charset="0"/>
              <a:cs typeface="Times New Roman" panose="02020603050405020304" pitchFamily="18" charset="0"/>
            </a:endParaRPr>
          </a:p>
          <a:p>
            <a:pPr>
              <a:spcBef>
                <a:spcPts val="0"/>
              </a:spcBef>
            </a:pPr>
            <a:r>
              <a:rPr lang="en-US" sz="2700" dirty="0">
                <a:effectLst/>
                <a:ea typeface="Calibri" panose="020F0502020204030204" pitchFamily="34" charset="0"/>
                <a:cs typeface="Times New Roman" panose="02020603050405020304" pitchFamily="18" charset="0"/>
              </a:rPr>
              <a:t>Church and/or School has potential opportunity to reach local community by </a:t>
            </a:r>
            <a:r>
              <a:rPr lang="en-US" sz="2700" b="1" dirty="0">
                <a:solidFill>
                  <a:schemeClr val="accent1"/>
                </a:solidFill>
                <a:effectLst/>
                <a:ea typeface="Calibri" panose="020F0502020204030204" pitchFamily="34" charset="0"/>
                <a:cs typeface="Times New Roman" panose="02020603050405020304" pitchFamily="18" charset="0"/>
              </a:rPr>
              <a:t>expanded ministry </a:t>
            </a:r>
            <a:r>
              <a:rPr lang="en-US" sz="2700" dirty="0">
                <a:effectLst/>
                <a:ea typeface="Calibri" panose="020F0502020204030204" pitchFamily="34" charset="0"/>
                <a:cs typeface="Times New Roman" panose="02020603050405020304" pitchFamily="18" charset="0"/>
              </a:rPr>
              <a:t>(Preschool, Learning Center, Building Capacity Plans, expanded programs)</a:t>
            </a:r>
          </a:p>
          <a:p>
            <a:pPr>
              <a:spcBef>
                <a:spcPts val="0"/>
              </a:spcBef>
            </a:pPr>
            <a:endParaRPr lang="en-US" sz="1100" dirty="0">
              <a:effectLst/>
              <a:ea typeface="Calibri" panose="020F0502020204030204" pitchFamily="34" charset="0"/>
              <a:cs typeface="Times New Roman" panose="02020603050405020304" pitchFamily="18" charset="0"/>
            </a:endParaRPr>
          </a:p>
          <a:p>
            <a:pPr>
              <a:spcBef>
                <a:spcPts val="0"/>
              </a:spcBef>
            </a:pPr>
            <a:r>
              <a:rPr lang="en-US" sz="2700" dirty="0">
                <a:ea typeface="Calibri" panose="020F0502020204030204" pitchFamily="34" charset="0"/>
                <a:cs typeface="Times New Roman" panose="02020603050405020304" pitchFamily="18" charset="0"/>
              </a:rPr>
              <a:t>C</a:t>
            </a:r>
            <a:r>
              <a:rPr lang="en-US" sz="2700" dirty="0">
                <a:effectLst/>
                <a:ea typeface="Calibri" panose="020F0502020204030204" pitchFamily="34" charset="0"/>
                <a:cs typeface="Times New Roman" panose="02020603050405020304" pitchFamily="18" charset="0"/>
              </a:rPr>
              <a:t>hurch has an excellent opportunity to </a:t>
            </a:r>
            <a:r>
              <a:rPr lang="en-US" sz="2700" b="1" dirty="0">
                <a:solidFill>
                  <a:schemeClr val="accent1"/>
                </a:solidFill>
                <a:effectLst/>
                <a:ea typeface="Calibri" panose="020F0502020204030204" pitchFamily="34" charset="0"/>
                <a:cs typeface="Times New Roman" panose="02020603050405020304" pitchFamily="18" charset="0"/>
              </a:rPr>
              <a:t>reach out a local college</a:t>
            </a:r>
            <a:r>
              <a:rPr lang="en-US" sz="2700" dirty="0">
                <a:effectLst/>
                <a:ea typeface="Calibri" panose="020F0502020204030204" pitchFamily="34" charset="0"/>
                <a:cs typeface="Times New Roman" panose="02020603050405020304" pitchFamily="18" charset="0"/>
              </a:rPr>
              <a:t>. The church believes they need resources for 3 years to help them add staff to develop a campus ministry. </a:t>
            </a:r>
          </a:p>
        </p:txBody>
      </p:sp>
      <p:sp>
        <p:nvSpPr>
          <p:cNvPr id="4" name="Title 1">
            <a:extLst>
              <a:ext uri="{FF2B5EF4-FFF2-40B4-BE49-F238E27FC236}">
                <a16:creationId xmlns:a16="http://schemas.microsoft.com/office/drawing/2014/main" id="{4C0C836F-87C8-4466-0EE7-5320ADF88EEB}"/>
              </a:ext>
            </a:extLst>
          </p:cNvPr>
          <p:cNvSpPr>
            <a:spLocks noGrp="1"/>
          </p:cNvSpPr>
          <p:nvPr>
            <p:ph type="title"/>
          </p:nvPr>
        </p:nvSpPr>
        <p:spPr>
          <a:xfrm>
            <a:off x="838200" y="153192"/>
            <a:ext cx="10515600" cy="1325563"/>
          </a:xfrm>
        </p:spPr>
        <p:txBody>
          <a:bodyPr/>
          <a:lstStyle/>
          <a:p>
            <a:r>
              <a:rPr lang="en-US" dirty="0"/>
              <a:t>TYPES of HOME MISSIONS</a:t>
            </a:r>
          </a:p>
        </p:txBody>
      </p:sp>
    </p:spTree>
    <p:extLst>
      <p:ext uri="{BB962C8B-B14F-4D97-AF65-F5344CB8AC3E}">
        <p14:creationId xmlns:p14="http://schemas.microsoft.com/office/powerpoint/2010/main" val="8440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5289C7-CEE6-C26B-D34C-77EFC7A640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9216D3-B6A0-F396-18AF-D9A63A6700A8}"/>
              </a:ext>
            </a:extLst>
          </p:cNvPr>
          <p:cNvSpPr>
            <a:spLocks noGrp="1"/>
          </p:cNvSpPr>
          <p:nvPr>
            <p:ph type="title"/>
          </p:nvPr>
        </p:nvSpPr>
        <p:spPr>
          <a:xfrm>
            <a:off x="838200" y="212725"/>
            <a:ext cx="10515600" cy="1325563"/>
          </a:xfrm>
        </p:spPr>
        <p:txBody>
          <a:bodyPr/>
          <a:lstStyle/>
          <a:p>
            <a:r>
              <a:rPr lang="en-US" dirty="0"/>
              <a:t>TYPES of HOME MISSIONS</a:t>
            </a:r>
          </a:p>
        </p:txBody>
      </p:sp>
      <p:sp>
        <p:nvSpPr>
          <p:cNvPr id="5" name="Content Placeholder 4">
            <a:extLst>
              <a:ext uri="{FF2B5EF4-FFF2-40B4-BE49-F238E27FC236}">
                <a16:creationId xmlns:a16="http://schemas.microsoft.com/office/drawing/2014/main" id="{23BBFBF7-D430-C64F-AF1B-DDEE3A831306}"/>
              </a:ext>
            </a:extLst>
          </p:cNvPr>
          <p:cNvSpPr>
            <a:spLocks noGrp="1"/>
          </p:cNvSpPr>
          <p:nvPr>
            <p:ph idx="1"/>
          </p:nvPr>
        </p:nvSpPr>
        <p:spPr>
          <a:xfrm>
            <a:off x="838200" y="1538288"/>
            <a:ext cx="8585200" cy="4351338"/>
          </a:xfrm>
        </p:spPr>
        <p:txBody>
          <a:bodyPr>
            <a:normAutofit fontScale="92500" lnSpcReduction="10000"/>
          </a:bodyPr>
          <a:lstStyle/>
          <a:p>
            <a:pPr>
              <a:spcBef>
                <a:spcPts val="0"/>
              </a:spcBef>
            </a:pPr>
            <a:endParaRPr lang="en-US" dirty="0">
              <a:ea typeface="Calibri" panose="020F0502020204030204" pitchFamily="34" charset="0"/>
              <a:cs typeface="Times New Roman" panose="02020603050405020304" pitchFamily="18" charset="0"/>
            </a:endParaRPr>
          </a:p>
          <a:p>
            <a:pPr marL="0" indent="0">
              <a:spcBef>
                <a:spcPts val="0"/>
              </a:spcBef>
              <a:buNone/>
            </a:pPr>
            <a:r>
              <a:rPr lang="en-US" sz="3800" b="1" dirty="0">
                <a:ea typeface="Calibri" panose="020F0502020204030204" pitchFamily="34" charset="0"/>
                <a:cs typeface="Times New Roman" panose="02020603050405020304" pitchFamily="18" charset="0"/>
              </a:rPr>
              <a:t>Restarts:</a:t>
            </a:r>
          </a:p>
          <a:p>
            <a:pPr>
              <a:spcBef>
                <a:spcPts val="0"/>
              </a:spcBef>
            </a:pPr>
            <a:r>
              <a:rPr lang="en-US" sz="2600" dirty="0"/>
              <a:t>Taking an existing but struggling congregation and re-launching with new core leadership, vision, and strategy. </a:t>
            </a:r>
          </a:p>
          <a:p>
            <a:pPr>
              <a:spcBef>
                <a:spcPts val="0"/>
              </a:spcBef>
            </a:pPr>
            <a:endParaRPr lang="en-US" dirty="0"/>
          </a:p>
          <a:p>
            <a:pPr>
              <a:spcBef>
                <a:spcPts val="0"/>
              </a:spcBef>
            </a:pPr>
            <a:r>
              <a:rPr lang="en-US" sz="2600" dirty="0">
                <a:ea typeface="Calibri" panose="020F0502020204030204" pitchFamily="34" charset="0"/>
                <a:cs typeface="Times New Roman" panose="02020603050405020304" pitchFamily="18" charset="0"/>
              </a:rPr>
              <a:t>Congregation or Area of Congregations faces ministry struggles.  Requests help to do outreach ministry or strives to overcome special circumstances.</a:t>
            </a:r>
          </a:p>
          <a:p>
            <a:pPr>
              <a:spcBef>
                <a:spcPts val="0"/>
              </a:spcBef>
            </a:pPr>
            <a:endParaRPr lang="en-US" dirty="0">
              <a:cs typeface="Times New Roman" panose="02020603050405020304" pitchFamily="18" charset="0"/>
            </a:endParaRPr>
          </a:p>
          <a:p>
            <a:pPr>
              <a:spcBef>
                <a:spcPts val="0"/>
              </a:spcBef>
            </a:pPr>
            <a:r>
              <a:rPr lang="en-US" dirty="0"/>
              <a:t>Restarts may include:</a:t>
            </a:r>
          </a:p>
          <a:p>
            <a:pPr lvl="1">
              <a:spcBef>
                <a:spcPts val="0"/>
              </a:spcBef>
              <a:buFontTx/>
              <a:buChar char="-"/>
            </a:pPr>
            <a:r>
              <a:rPr lang="en-US" dirty="0">
                <a:solidFill>
                  <a:srgbClr val="005EB8"/>
                </a:solidFill>
              </a:rPr>
              <a:t>Replant:</a:t>
            </a:r>
            <a:r>
              <a:rPr lang="en-US" dirty="0"/>
              <a:t> Relaunch under new pastor/vision while retaining property.</a:t>
            </a:r>
          </a:p>
          <a:p>
            <a:pPr lvl="1">
              <a:spcBef>
                <a:spcPts val="0"/>
              </a:spcBef>
              <a:buFontTx/>
              <a:buChar char="-"/>
            </a:pPr>
            <a:r>
              <a:rPr lang="en-US" dirty="0">
                <a:solidFill>
                  <a:srgbClr val="005EB8"/>
                </a:solidFill>
              </a:rPr>
              <a:t>Revitalization:</a:t>
            </a:r>
            <a:r>
              <a:rPr lang="en-US" dirty="0"/>
              <a:t> Refreshing ministry with existing congregation and assets.</a:t>
            </a: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032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43BBF4-5683-5BE1-42D0-3F03AB93B96F}"/>
              </a:ext>
            </a:extLst>
          </p:cNvPr>
          <p:cNvSpPr txBox="1"/>
          <p:nvPr/>
        </p:nvSpPr>
        <p:spPr>
          <a:xfrm>
            <a:off x="816049" y="1839456"/>
            <a:ext cx="10901029" cy="4401205"/>
          </a:xfrm>
          <a:prstGeom prst="rect">
            <a:avLst/>
          </a:prstGeom>
          <a:noFill/>
        </p:spPr>
        <p:txBody>
          <a:bodyPr wrap="square">
            <a:spAutoFit/>
          </a:bodyPr>
          <a:lstStyle/>
          <a:p>
            <a:r>
              <a:rPr lang="en-US" sz="4000" b="1" i="0" baseline="30000" dirty="0">
                <a:solidFill>
                  <a:schemeClr val="bg1"/>
                </a:solidFill>
                <a:effectLst>
                  <a:outerShdw blurRad="38100" dist="38100" dir="2700000" algn="tl">
                    <a:srgbClr val="000000">
                      <a:alpha val="43137"/>
                    </a:srgbClr>
                  </a:outerShdw>
                </a:effectLst>
                <a:latin typeface="system-ui"/>
              </a:rPr>
              <a:t>15 </a:t>
            </a:r>
            <a:r>
              <a:rPr lang="en-US" sz="4000" b="0" i="0" dirty="0">
                <a:solidFill>
                  <a:schemeClr val="bg1"/>
                </a:solidFill>
                <a:effectLst>
                  <a:outerShdw blurRad="38100" dist="38100" dir="2700000" algn="tl">
                    <a:srgbClr val="000000">
                      <a:alpha val="43137"/>
                    </a:srgbClr>
                  </a:outerShdw>
                </a:effectLst>
                <a:latin typeface="system-ui"/>
              </a:rPr>
              <a:t>Here is a trustworthy saying that deserves full acceptance: Christ Jesus came into the world to save sinners—of whom I am the worst. </a:t>
            </a:r>
            <a:r>
              <a:rPr lang="en-US" sz="4000" b="1" i="0" baseline="30000" dirty="0">
                <a:solidFill>
                  <a:schemeClr val="bg1"/>
                </a:solidFill>
                <a:effectLst>
                  <a:outerShdw blurRad="38100" dist="38100" dir="2700000" algn="tl">
                    <a:srgbClr val="000000">
                      <a:alpha val="43137"/>
                    </a:srgbClr>
                  </a:outerShdw>
                </a:effectLst>
                <a:latin typeface="system-ui"/>
              </a:rPr>
              <a:t>16 </a:t>
            </a:r>
            <a:r>
              <a:rPr lang="en-US" sz="4000" b="0" i="0" dirty="0">
                <a:solidFill>
                  <a:schemeClr val="bg1"/>
                </a:solidFill>
                <a:effectLst>
                  <a:outerShdw blurRad="38100" dist="38100" dir="2700000" algn="tl">
                    <a:srgbClr val="000000">
                      <a:alpha val="43137"/>
                    </a:srgbClr>
                  </a:outerShdw>
                </a:effectLst>
                <a:latin typeface="system-ui"/>
              </a:rPr>
              <a:t>But for that very reason I was shown mercy </a:t>
            </a:r>
            <a:r>
              <a:rPr lang="en-US" sz="4000" b="0" i="0" dirty="0">
                <a:solidFill>
                  <a:srgbClr val="FF0000"/>
                </a:solidFill>
                <a:effectLst>
                  <a:outerShdw blurRad="38100" dist="38100" dir="2700000" algn="tl">
                    <a:srgbClr val="000000">
                      <a:alpha val="43137"/>
                    </a:srgbClr>
                  </a:outerShdw>
                </a:effectLst>
                <a:latin typeface="system-ui"/>
              </a:rPr>
              <a:t>so that in me</a:t>
            </a:r>
            <a:r>
              <a:rPr lang="en-US" sz="4000" b="0" i="0" dirty="0">
                <a:solidFill>
                  <a:schemeClr val="bg1"/>
                </a:solidFill>
                <a:effectLst>
                  <a:outerShdw blurRad="38100" dist="38100" dir="2700000" algn="tl">
                    <a:srgbClr val="000000">
                      <a:alpha val="43137"/>
                    </a:srgbClr>
                  </a:outerShdw>
                </a:effectLst>
                <a:latin typeface="system-ui"/>
              </a:rPr>
              <a:t>, the worst of sinners, </a:t>
            </a:r>
            <a:r>
              <a:rPr lang="en-US" sz="4000" b="0" i="0" dirty="0">
                <a:solidFill>
                  <a:srgbClr val="FF0000"/>
                </a:solidFill>
                <a:effectLst>
                  <a:outerShdw blurRad="38100" dist="38100" dir="2700000" algn="tl">
                    <a:srgbClr val="000000">
                      <a:alpha val="43137"/>
                    </a:srgbClr>
                  </a:outerShdw>
                </a:effectLst>
                <a:latin typeface="system-ui"/>
              </a:rPr>
              <a:t>Christ Jesus might display </a:t>
            </a:r>
            <a:r>
              <a:rPr lang="en-US" sz="4000" b="0" i="0" dirty="0">
                <a:solidFill>
                  <a:schemeClr val="bg1"/>
                </a:solidFill>
                <a:effectLst>
                  <a:outerShdw blurRad="38100" dist="38100" dir="2700000" algn="tl">
                    <a:srgbClr val="000000">
                      <a:alpha val="43137"/>
                    </a:srgbClr>
                  </a:outerShdw>
                </a:effectLst>
                <a:latin typeface="system-ui"/>
              </a:rPr>
              <a:t>his immense patience as an example for those who would believe in him and receive eternal life. </a:t>
            </a:r>
            <a:endParaRPr lang="en-US" sz="40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895FC1D-F24F-CA7D-806F-8298BB4F5621}"/>
              </a:ext>
            </a:extLst>
          </p:cNvPr>
          <p:cNvSpPr txBox="1"/>
          <p:nvPr/>
        </p:nvSpPr>
        <p:spPr>
          <a:xfrm>
            <a:off x="645927" y="809478"/>
            <a:ext cx="8636295" cy="938719"/>
          </a:xfrm>
          <a:prstGeom prst="rect">
            <a:avLst/>
          </a:prstGeom>
          <a:noFill/>
        </p:spPr>
        <p:txBody>
          <a:bodyPr wrap="square">
            <a:spAutoFit/>
          </a:bodyPr>
          <a:lstStyle/>
          <a:p>
            <a:r>
              <a:rPr lang="en-US" sz="5500" b="1" dirty="0">
                <a:solidFill>
                  <a:schemeClr val="bg1"/>
                </a:solidFill>
                <a:latin typeface="Trebuchet MS" panose="020B0703020202090204" pitchFamily="34" charset="0"/>
              </a:rPr>
              <a:t>1 Timothy 1:15-16</a:t>
            </a:r>
            <a:endParaRPr lang="en-US" sz="5500" dirty="0"/>
          </a:p>
        </p:txBody>
      </p:sp>
    </p:spTree>
    <p:extLst>
      <p:ext uri="{BB962C8B-B14F-4D97-AF65-F5344CB8AC3E}">
        <p14:creationId xmlns:p14="http://schemas.microsoft.com/office/powerpoint/2010/main" val="20259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17"/>
          <p:cNvSpPr txBox="1">
            <a:spLocks noGrp="1"/>
          </p:cNvSpPr>
          <p:nvPr>
            <p:ph type="title"/>
          </p:nvPr>
        </p:nvSpPr>
        <p:spPr>
          <a:xfrm>
            <a:off x="341489" y="185737"/>
            <a:ext cx="10515600" cy="1325563"/>
          </a:xfrm>
          <a:prstGeom prst="rect">
            <a:avLst/>
          </a:prstGeom>
        </p:spPr>
        <p:txBody>
          <a:bodyPr spcFirstLastPara="1" vert="horz" wrap="square" lIns="121900" tIns="121900" rIns="121900" bIns="121900" rtlCol="0" anchor="ctr" anchorCtr="0">
            <a:noAutofit/>
          </a:bodyPr>
          <a:lstStyle/>
          <a:p>
            <a:r>
              <a:rPr lang="en-GB" dirty="0"/>
              <a:t>MN DMB: </a:t>
            </a:r>
            <a:r>
              <a:rPr lang="en-GB" dirty="0">
                <a:solidFill>
                  <a:schemeClr val="accent5"/>
                </a:solidFill>
              </a:rPr>
              <a:t>HOME </a:t>
            </a:r>
            <a:r>
              <a:rPr lang="en-GB" dirty="0">
                <a:solidFill>
                  <a:srgbClr val="5B9BD5"/>
                </a:solidFill>
              </a:rPr>
              <a:t>MISSI</a:t>
            </a:r>
            <a:r>
              <a:rPr lang="en-GB" dirty="0">
                <a:solidFill>
                  <a:schemeClr val="accent5"/>
                </a:solidFill>
              </a:rPr>
              <a:t>ONS</a:t>
            </a:r>
            <a:endParaRPr dirty="0"/>
          </a:p>
        </p:txBody>
      </p:sp>
      <p:pic>
        <p:nvPicPr>
          <p:cNvPr id="4" name="Picture 3" descr="A map of the state of illinois&#10;&#10;AI-generated content may be incorrect.">
            <a:extLst>
              <a:ext uri="{FF2B5EF4-FFF2-40B4-BE49-F238E27FC236}">
                <a16:creationId xmlns:a16="http://schemas.microsoft.com/office/drawing/2014/main" id="{50F89B9B-6CC9-0290-7367-BD02D450781F}"/>
              </a:ext>
            </a:extLst>
          </p:cNvPr>
          <p:cNvPicPr>
            <a:picLocks noChangeAspect="1"/>
          </p:cNvPicPr>
          <p:nvPr/>
        </p:nvPicPr>
        <p:blipFill>
          <a:blip r:embed="rId3"/>
          <a:srcRect l="40625" r="17500"/>
          <a:stretch>
            <a:fillRect/>
          </a:stretch>
        </p:blipFill>
        <p:spPr>
          <a:xfrm>
            <a:off x="7086600" y="0"/>
            <a:ext cx="5105400" cy="6858000"/>
          </a:xfrm>
          <a:prstGeom prst="rect">
            <a:avLst/>
          </a:prstGeom>
        </p:spPr>
      </p:pic>
      <p:sp>
        <p:nvSpPr>
          <p:cNvPr id="3" name="Content Placeholder 2">
            <a:extLst>
              <a:ext uri="{FF2B5EF4-FFF2-40B4-BE49-F238E27FC236}">
                <a16:creationId xmlns:a16="http://schemas.microsoft.com/office/drawing/2014/main" id="{FC371844-062E-46E8-9618-A0C4BC6D46C8}"/>
              </a:ext>
            </a:extLst>
          </p:cNvPr>
          <p:cNvSpPr>
            <a:spLocks noGrp="1"/>
          </p:cNvSpPr>
          <p:nvPr>
            <p:ph idx="1"/>
          </p:nvPr>
        </p:nvSpPr>
        <p:spPr>
          <a:xfrm>
            <a:off x="838200" y="1511300"/>
            <a:ext cx="10515600" cy="5092700"/>
          </a:xfrm>
        </p:spPr>
        <p:txBody>
          <a:bodyPr>
            <a:normAutofit fontScale="85000" lnSpcReduction="20000"/>
          </a:bodyPr>
          <a:lstStyle/>
          <a:p>
            <a:r>
              <a:rPr lang="en-GB" dirty="0"/>
              <a:t>New Starts: </a:t>
            </a:r>
          </a:p>
          <a:p>
            <a:pPr lvl="1"/>
            <a:r>
              <a:rPr lang="en-GB" i="1" dirty="0">
                <a:solidFill>
                  <a:srgbClr val="005EB8"/>
                </a:solidFill>
              </a:rPr>
              <a:t>Risen Savior, North Liberty, IA </a:t>
            </a:r>
            <a:r>
              <a:rPr lang="en-GB" i="1" dirty="0">
                <a:solidFill>
                  <a:srgbClr val="002060"/>
                </a:solidFill>
              </a:rPr>
              <a:t>(2021)</a:t>
            </a:r>
          </a:p>
          <a:p>
            <a:pPr lvl="1"/>
            <a:endParaRPr lang="en-GB" i="1" dirty="0">
              <a:solidFill>
                <a:srgbClr val="B3D668"/>
              </a:solidFill>
            </a:endParaRPr>
          </a:p>
          <a:p>
            <a:r>
              <a:rPr lang="en-GB" dirty="0"/>
              <a:t>Restarts:</a:t>
            </a:r>
          </a:p>
          <a:p>
            <a:pPr lvl="1"/>
            <a:r>
              <a:rPr lang="en-GB" i="1" dirty="0">
                <a:solidFill>
                  <a:srgbClr val="005EB8"/>
                </a:solidFill>
              </a:rPr>
              <a:t>Beautiful Savior, West Des Moines, IA </a:t>
            </a:r>
            <a:r>
              <a:rPr lang="en-GB" i="1" dirty="0">
                <a:solidFill>
                  <a:srgbClr val="002060"/>
                </a:solidFill>
              </a:rPr>
              <a:t>(2023)</a:t>
            </a:r>
          </a:p>
          <a:p>
            <a:pPr lvl="1"/>
            <a:endParaRPr lang="en-GB" i="1" dirty="0">
              <a:solidFill>
                <a:srgbClr val="B3D668"/>
              </a:solidFill>
            </a:endParaRPr>
          </a:p>
          <a:p>
            <a:r>
              <a:rPr lang="en-GB" dirty="0"/>
              <a:t>Cross Cultural:</a:t>
            </a:r>
          </a:p>
          <a:p>
            <a:pPr lvl="1"/>
            <a:r>
              <a:rPr lang="en-GB" i="1" dirty="0">
                <a:solidFill>
                  <a:srgbClr val="005EB8"/>
                </a:solidFill>
              </a:rPr>
              <a:t>Immanuel Hmong, St. Paul, MN </a:t>
            </a:r>
            <a:r>
              <a:rPr lang="en-GB" i="1" dirty="0">
                <a:solidFill>
                  <a:srgbClr val="002060"/>
                </a:solidFill>
              </a:rPr>
              <a:t>(2013)</a:t>
            </a:r>
          </a:p>
          <a:p>
            <a:pPr lvl="1"/>
            <a:endParaRPr lang="en-GB" i="1" dirty="0">
              <a:solidFill>
                <a:srgbClr val="B3D668"/>
              </a:solidFill>
            </a:endParaRPr>
          </a:p>
          <a:p>
            <a:r>
              <a:rPr lang="en-GB" dirty="0"/>
              <a:t>Enhancements:</a:t>
            </a:r>
          </a:p>
          <a:p>
            <a:pPr lvl="1"/>
            <a:r>
              <a:rPr lang="en-GB" i="1" dirty="0">
                <a:solidFill>
                  <a:srgbClr val="005EB8"/>
                </a:solidFill>
              </a:rPr>
              <a:t>Faith, Prior Lake, MN </a:t>
            </a:r>
            <a:r>
              <a:rPr lang="en-GB" i="1" dirty="0">
                <a:solidFill>
                  <a:srgbClr val="002060"/>
                </a:solidFill>
              </a:rPr>
              <a:t>(2024)</a:t>
            </a:r>
          </a:p>
          <a:p>
            <a:pPr lvl="1"/>
            <a:r>
              <a:rPr lang="en-GB" i="1" dirty="0">
                <a:solidFill>
                  <a:srgbClr val="005EB8"/>
                </a:solidFill>
              </a:rPr>
              <a:t>Saint Mark, Mankato, MN </a:t>
            </a:r>
            <a:r>
              <a:rPr lang="en-GB" i="1" dirty="0">
                <a:solidFill>
                  <a:srgbClr val="002060"/>
                </a:solidFill>
              </a:rPr>
              <a:t>(2025)</a:t>
            </a:r>
          </a:p>
          <a:p>
            <a:pPr lvl="1"/>
            <a:r>
              <a:rPr lang="en-GB" i="1" dirty="0">
                <a:solidFill>
                  <a:srgbClr val="002060"/>
                </a:solidFill>
              </a:rPr>
              <a:t>Mount Olive, St. Paul, MN (2026)</a:t>
            </a:r>
          </a:p>
          <a:p>
            <a:pPr lvl="1"/>
            <a:endParaRPr lang="en-GB" i="1" dirty="0">
              <a:solidFill>
                <a:srgbClr val="B3D668"/>
              </a:solidFill>
            </a:endParaRPr>
          </a:p>
          <a:p>
            <a:r>
              <a:rPr lang="en-GB" dirty="0"/>
              <a:t>Unsubsidized:</a:t>
            </a:r>
          </a:p>
          <a:p>
            <a:pPr marL="0" indent="0">
              <a:buNone/>
            </a:pPr>
            <a:endParaRPr lang="en-US" dirty="0"/>
          </a:p>
        </p:txBody>
      </p:sp>
      <p:pic>
        <p:nvPicPr>
          <p:cNvPr id="13" name="Picture 12" descr="A map of the state of illinois&#10;&#10;AI-generated content may be incorrect.">
            <a:extLst>
              <a:ext uri="{FF2B5EF4-FFF2-40B4-BE49-F238E27FC236}">
                <a16:creationId xmlns:a16="http://schemas.microsoft.com/office/drawing/2014/main" id="{80B40E30-0B67-EF77-09E6-0225D55AC490}"/>
              </a:ext>
            </a:extLst>
          </p:cNvPr>
          <p:cNvPicPr>
            <a:picLocks noChangeAspect="1"/>
          </p:cNvPicPr>
          <p:nvPr/>
        </p:nvPicPr>
        <p:blipFill>
          <a:blip r:embed="rId3"/>
          <a:srcRect l="51773" t="83412" r="36034" b="6635"/>
          <a:stretch>
            <a:fillRect/>
          </a:stretch>
        </p:blipFill>
        <p:spPr>
          <a:xfrm>
            <a:off x="7194356" y="472314"/>
            <a:ext cx="1278102" cy="492885"/>
          </a:xfrm>
          <a:prstGeom prst="rect">
            <a:avLst/>
          </a:prstGeom>
        </p:spPr>
      </p:pic>
      <p:pic>
        <p:nvPicPr>
          <p:cNvPr id="14" name="Picture 13" descr="A map of the state of illinois&#10;&#10;AI-generated content may be incorrect.">
            <a:extLst>
              <a:ext uri="{FF2B5EF4-FFF2-40B4-BE49-F238E27FC236}">
                <a16:creationId xmlns:a16="http://schemas.microsoft.com/office/drawing/2014/main" id="{A9FE78F3-87E9-9FE5-82EC-2021687A864F}"/>
              </a:ext>
            </a:extLst>
          </p:cNvPr>
          <p:cNvPicPr>
            <a:picLocks noChangeAspect="1"/>
          </p:cNvPicPr>
          <p:nvPr/>
        </p:nvPicPr>
        <p:blipFill>
          <a:blip r:embed="rId3"/>
          <a:srcRect l="51773" t="83412" r="36034" b="6635"/>
          <a:stretch>
            <a:fillRect/>
          </a:stretch>
        </p:blipFill>
        <p:spPr>
          <a:xfrm>
            <a:off x="7747620" y="198090"/>
            <a:ext cx="1278102" cy="492885"/>
          </a:xfrm>
          <a:prstGeom prst="rect">
            <a:avLst/>
          </a:prstGeom>
        </p:spPr>
      </p:pic>
      <p:grpSp>
        <p:nvGrpSpPr>
          <p:cNvPr id="18" name="Group 17">
            <a:extLst>
              <a:ext uri="{FF2B5EF4-FFF2-40B4-BE49-F238E27FC236}">
                <a16:creationId xmlns:a16="http://schemas.microsoft.com/office/drawing/2014/main" id="{F9626B7D-4FBA-E488-ED4C-CA3917278FC8}"/>
              </a:ext>
            </a:extLst>
          </p:cNvPr>
          <p:cNvGrpSpPr/>
          <p:nvPr/>
        </p:nvGrpSpPr>
        <p:grpSpPr>
          <a:xfrm>
            <a:off x="9268392" y="685311"/>
            <a:ext cx="3392906" cy="1105877"/>
            <a:chOff x="6755804" y="500973"/>
            <a:chExt cx="3392906" cy="1105877"/>
          </a:xfrm>
        </p:grpSpPr>
        <p:pic>
          <p:nvPicPr>
            <p:cNvPr id="16" name="Picture 15" descr="A map of the state of illinois&#10;&#10;AI-generated content may be incorrect.">
              <a:extLst>
                <a:ext uri="{FF2B5EF4-FFF2-40B4-BE49-F238E27FC236}">
                  <a16:creationId xmlns:a16="http://schemas.microsoft.com/office/drawing/2014/main" id="{8765240C-A868-37DC-E203-C8056E91A388}"/>
                </a:ext>
              </a:extLst>
            </p:cNvPr>
            <p:cNvPicPr>
              <a:picLocks noChangeAspect="1"/>
            </p:cNvPicPr>
            <p:nvPr/>
          </p:nvPicPr>
          <p:blipFill>
            <a:blip r:embed="rId3"/>
            <a:srcRect l="7780" t="6666" r="64392" b="75833"/>
            <a:stretch>
              <a:fillRect/>
            </a:stretch>
          </p:blipFill>
          <p:spPr>
            <a:xfrm flipH="1">
              <a:off x="6776004" y="500973"/>
              <a:ext cx="2875995" cy="1105877"/>
            </a:xfrm>
            <a:prstGeom prst="rect">
              <a:avLst/>
            </a:prstGeom>
          </p:spPr>
        </p:pic>
        <p:sp>
          <p:nvSpPr>
            <p:cNvPr id="17" name="TextBox 16">
              <a:extLst>
                <a:ext uri="{FF2B5EF4-FFF2-40B4-BE49-F238E27FC236}">
                  <a16:creationId xmlns:a16="http://schemas.microsoft.com/office/drawing/2014/main" id="{7F6C8E0F-029E-C9BF-D313-935E49FB3D47}"/>
                </a:ext>
              </a:extLst>
            </p:cNvPr>
            <p:cNvSpPr txBox="1"/>
            <p:nvPr/>
          </p:nvSpPr>
          <p:spPr>
            <a:xfrm>
              <a:off x="6755804" y="529632"/>
              <a:ext cx="3392906" cy="1077218"/>
            </a:xfrm>
            <a:prstGeom prst="rect">
              <a:avLst/>
            </a:prstGeom>
            <a:noFill/>
          </p:spPr>
          <p:txBody>
            <a:bodyPr wrap="square" rtlCol="0">
              <a:spAutoFit/>
            </a:bodyPr>
            <a:lstStyle/>
            <a:p>
              <a:r>
                <a:rPr lang="en-US" sz="1600" dirty="0">
                  <a:solidFill>
                    <a:schemeClr val="accent1">
                      <a:lumMod val="50000"/>
                    </a:schemeClr>
                  </a:solidFill>
                </a:rPr>
                <a:t>Immanuel Hmong Inver Grove Heights, MN</a:t>
              </a:r>
            </a:p>
            <a:p>
              <a:r>
                <a:rPr lang="en-US" sz="1600" dirty="0">
                  <a:solidFill>
                    <a:schemeClr val="accent1">
                      <a:lumMod val="50000"/>
                    </a:schemeClr>
                  </a:solidFill>
                </a:rPr>
                <a:t>Mount Olive St. Paul, MN</a:t>
              </a:r>
            </a:p>
            <a:p>
              <a:r>
                <a:rPr lang="en-US" sz="1600" dirty="0">
                  <a:solidFill>
                    <a:schemeClr val="accent1">
                      <a:lumMod val="50000"/>
                    </a:schemeClr>
                  </a:solidFill>
                </a:rPr>
                <a:t>Faith, Prior Lake, MN</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578347F0-CD37-096F-0767-DDE22C020B6F}"/>
            </a:ext>
          </a:extLst>
        </p:cNvPr>
        <p:cNvGrpSpPr/>
        <p:nvPr/>
      </p:nvGrpSpPr>
      <p:grpSpPr>
        <a:xfrm>
          <a:off x="0" y="0"/>
          <a:ext cx="0" cy="0"/>
          <a:chOff x="0" y="0"/>
          <a:chExt cx="0" cy="0"/>
        </a:xfrm>
      </p:grpSpPr>
      <p:sp>
        <p:nvSpPr>
          <p:cNvPr id="127" name="Google Shape;127;p17">
            <a:extLst>
              <a:ext uri="{FF2B5EF4-FFF2-40B4-BE49-F238E27FC236}">
                <a16:creationId xmlns:a16="http://schemas.microsoft.com/office/drawing/2014/main" id="{EA59A7AD-F640-B59B-2A64-BDBEA33DC6A2}"/>
              </a:ext>
            </a:extLst>
          </p:cNvPr>
          <p:cNvSpPr txBox="1">
            <a:spLocks noGrp="1"/>
          </p:cNvSpPr>
          <p:nvPr>
            <p:ph type="title"/>
          </p:nvPr>
        </p:nvSpPr>
        <p:spPr>
          <a:xfrm>
            <a:off x="341489" y="185737"/>
            <a:ext cx="10515600" cy="1325563"/>
          </a:xfrm>
          <a:prstGeom prst="rect">
            <a:avLst/>
          </a:prstGeom>
        </p:spPr>
        <p:txBody>
          <a:bodyPr spcFirstLastPara="1" vert="horz" wrap="square" lIns="121900" tIns="121900" rIns="121900" bIns="121900" rtlCol="0" anchor="ctr" anchorCtr="0">
            <a:noAutofit/>
          </a:bodyPr>
          <a:lstStyle/>
          <a:p>
            <a:r>
              <a:rPr lang="en-GB" dirty="0"/>
              <a:t>MN DMB: </a:t>
            </a:r>
            <a:r>
              <a:rPr lang="en-GB" dirty="0">
                <a:solidFill>
                  <a:schemeClr val="accent5"/>
                </a:solidFill>
              </a:rPr>
              <a:t>Pipe Line</a:t>
            </a:r>
            <a:endParaRPr dirty="0"/>
          </a:p>
        </p:txBody>
      </p:sp>
      <p:pic>
        <p:nvPicPr>
          <p:cNvPr id="4" name="Picture 3" descr="A map of the state of illinois&#10;&#10;AI-generated content may be incorrect.">
            <a:extLst>
              <a:ext uri="{FF2B5EF4-FFF2-40B4-BE49-F238E27FC236}">
                <a16:creationId xmlns:a16="http://schemas.microsoft.com/office/drawing/2014/main" id="{E9F877C6-5B7B-FD9F-BB0C-59D13A2A0B7F}"/>
              </a:ext>
            </a:extLst>
          </p:cNvPr>
          <p:cNvPicPr>
            <a:picLocks noChangeAspect="1"/>
          </p:cNvPicPr>
          <p:nvPr/>
        </p:nvPicPr>
        <p:blipFill>
          <a:blip r:embed="rId3"/>
          <a:srcRect l="40625" r="17500"/>
          <a:stretch>
            <a:fillRect/>
          </a:stretch>
        </p:blipFill>
        <p:spPr>
          <a:xfrm>
            <a:off x="7086600" y="0"/>
            <a:ext cx="5105400" cy="6858000"/>
          </a:xfrm>
          <a:prstGeom prst="rect">
            <a:avLst/>
          </a:prstGeom>
        </p:spPr>
      </p:pic>
      <p:sp>
        <p:nvSpPr>
          <p:cNvPr id="3" name="Content Placeholder 2">
            <a:extLst>
              <a:ext uri="{FF2B5EF4-FFF2-40B4-BE49-F238E27FC236}">
                <a16:creationId xmlns:a16="http://schemas.microsoft.com/office/drawing/2014/main" id="{F180FA98-718B-8D65-5202-2A71CC32F9B0}"/>
              </a:ext>
            </a:extLst>
          </p:cNvPr>
          <p:cNvSpPr>
            <a:spLocks noGrp="1"/>
          </p:cNvSpPr>
          <p:nvPr>
            <p:ph idx="1"/>
          </p:nvPr>
        </p:nvSpPr>
        <p:spPr>
          <a:xfrm>
            <a:off x="838200" y="1511300"/>
            <a:ext cx="6876245" cy="5092700"/>
          </a:xfrm>
        </p:spPr>
        <p:txBody>
          <a:bodyPr>
            <a:normAutofit/>
          </a:bodyPr>
          <a:lstStyle/>
          <a:p>
            <a:pPr marL="0" indent="0">
              <a:buNone/>
            </a:pPr>
            <a:r>
              <a:rPr lang="en-GB" sz="3800" dirty="0"/>
              <a:t>Cross Cultural Exploration</a:t>
            </a:r>
          </a:p>
          <a:p>
            <a:r>
              <a:rPr lang="en-GB" dirty="0"/>
              <a:t>Divinity, St. Paul: </a:t>
            </a:r>
          </a:p>
          <a:p>
            <a:pPr lvl="1"/>
            <a:r>
              <a:rPr lang="en-GB" dirty="0">
                <a:solidFill>
                  <a:srgbClr val="0070C0"/>
                </a:solidFill>
              </a:rPr>
              <a:t>Cross Cultural Hmong Exploration</a:t>
            </a:r>
          </a:p>
          <a:p>
            <a:pPr lvl="1"/>
            <a:r>
              <a:rPr lang="en-GB" dirty="0">
                <a:solidFill>
                  <a:srgbClr val="0070C0"/>
                </a:solidFill>
              </a:rPr>
              <a:t>Josiah Vang beginning tent ministry</a:t>
            </a:r>
          </a:p>
          <a:p>
            <a:pPr lvl="1"/>
            <a:r>
              <a:rPr lang="en-GB" b="1" dirty="0">
                <a:solidFill>
                  <a:srgbClr val="0070C0"/>
                </a:solidFill>
              </a:rPr>
              <a:t>Encouragement for MN District:</a:t>
            </a:r>
          </a:p>
          <a:p>
            <a:pPr lvl="2"/>
            <a:r>
              <a:rPr lang="en-GB" dirty="0">
                <a:solidFill>
                  <a:srgbClr val="0070C0"/>
                </a:solidFill>
              </a:rPr>
              <a:t>Consider Mission Offering Designation</a:t>
            </a:r>
          </a:p>
          <a:p>
            <a:r>
              <a:rPr lang="en-GB" dirty="0"/>
              <a:t>New Hope, Princeton, Minneapolis: </a:t>
            </a:r>
          </a:p>
          <a:p>
            <a:pPr lvl="1"/>
            <a:r>
              <a:rPr lang="en-GB" i="1" dirty="0">
                <a:solidFill>
                  <a:srgbClr val="005EB8"/>
                </a:solidFill>
              </a:rPr>
              <a:t>Alexandar Xiong, PSI Graduate</a:t>
            </a:r>
          </a:p>
          <a:p>
            <a:pPr lvl="1"/>
            <a:r>
              <a:rPr lang="en-GB" i="1" dirty="0">
                <a:solidFill>
                  <a:srgbClr val="005EB8"/>
                </a:solidFill>
              </a:rPr>
              <a:t>Cross Cultural Hmong Exploration</a:t>
            </a:r>
          </a:p>
          <a:p>
            <a:r>
              <a:rPr lang="en-GB" dirty="0"/>
              <a:t>Pilgrim, Minneapolis: </a:t>
            </a:r>
          </a:p>
          <a:p>
            <a:pPr lvl="1"/>
            <a:r>
              <a:rPr lang="en-GB" i="1" dirty="0">
                <a:solidFill>
                  <a:srgbClr val="005EB8"/>
                </a:solidFill>
              </a:rPr>
              <a:t>Hispanic Exploration</a:t>
            </a:r>
          </a:p>
          <a:p>
            <a:pPr lvl="1"/>
            <a:endParaRPr lang="en-GB" i="1" dirty="0">
              <a:solidFill>
                <a:srgbClr val="005EB8"/>
              </a:solidFill>
            </a:endParaRPr>
          </a:p>
          <a:p>
            <a:endParaRPr lang="en-GB" i="1" dirty="0">
              <a:solidFill>
                <a:srgbClr val="002060"/>
              </a:solidFill>
            </a:endParaRPr>
          </a:p>
          <a:p>
            <a:pPr marL="0" indent="0">
              <a:buNone/>
            </a:pPr>
            <a:endParaRPr lang="en-GB" i="1" dirty="0">
              <a:solidFill>
                <a:srgbClr val="B3D668"/>
              </a:solidFill>
            </a:endParaRPr>
          </a:p>
          <a:p>
            <a:pPr lvl="1"/>
            <a:endParaRPr lang="en-GB" i="1" dirty="0">
              <a:solidFill>
                <a:srgbClr val="B3D668"/>
              </a:solidFill>
            </a:endParaRPr>
          </a:p>
          <a:p>
            <a:endParaRPr lang="en-US" dirty="0"/>
          </a:p>
        </p:txBody>
      </p:sp>
      <p:pic>
        <p:nvPicPr>
          <p:cNvPr id="2" name="Picture 1" descr="A map of the state of illinois&#10;&#10;AI-generated content may be incorrect.">
            <a:extLst>
              <a:ext uri="{FF2B5EF4-FFF2-40B4-BE49-F238E27FC236}">
                <a16:creationId xmlns:a16="http://schemas.microsoft.com/office/drawing/2014/main" id="{0352F0FA-940E-055D-C951-23D7F947CD6E}"/>
              </a:ext>
            </a:extLst>
          </p:cNvPr>
          <p:cNvPicPr>
            <a:picLocks noChangeAspect="1"/>
          </p:cNvPicPr>
          <p:nvPr/>
        </p:nvPicPr>
        <p:blipFill>
          <a:blip r:embed="rId3"/>
          <a:srcRect l="51773" t="83412" r="36034" b="6635"/>
          <a:stretch>
            <a:fillRect/>
          </a:stretch>
        </p:blipFill>
        <p:spPr>
          <a:xfrm>
            <a:off x="7194356" y="472314"/>
            <a:ext cx="1278102" cy="492885"/>
          </a:xfrm>
          <a:prstGeom prst="rect">
            <a:avLst/>
          </a:prstGeom>
        </p:spPr>
      </p:pic>
      <p:pic>
        <p:nvPicPr>
          <p:cNvPr id="5" name="Picture 4" descr="A map of the state of illinois&#10;&#10;AI-generated content may be incorrect.">
            <a:extLst>
              <a:ext uri="{FF2B5EF4-FFF2-40B4-BE49-F238E27FC236}">
                <a16:creationId xmlns:a16="http://schemas.microsoft.com/office/drawing/2014/main" id="{77FB927E-4460-1E4C-4159-7B6D50D3185C}"/>
              </a:ext>
            </a:extLst>
          </p:cNvPr>
          <p:cNvPicPr>
            <a:picLocks noChangeAspect="1"/>
          </p:cNvPicPr>
          <p:nvPr/>
        </p:nvPicPr>
        <p:blipFill>
          <a:blip r:embed="rId3"/>
          <a:srcRect l="51773" t="83412" r="36034" b="6635"/>
          <a:stretch>
            <a:fillRect/>
          </a:stretch>
        </p:blipFill>
        <p:spPr>
          <a:xfrm>
            <a:off x="7747620" y="198090"/>
            <a:ext cx="1278102" cy="492885"/>
          </a:xfrm>
          <a:prstGeom prst="rect">
            <a:avLst/>
          </a:prstGeom>
        </p:spPr>
      </p:pic>
      <p:grpSp>
        <p:nvGrpSpPr>
          <p:cNvPr id="6" name="Group 5">
            <a:extLst>
              <a:ext uri="{FF2B5EF4-FFF2-40B4-BE49-F238E27FC236}">
                <a16:creationId xmlns:a16="http://schemas.microsoft.com/office/drawing/2014/main" id="{0DB4C0E0-D427-1C07-938D-AED0C4B1EC3E}"/>
              </a:ext>
            </a:extLst>
          </p:cNvPr>
          <p:cNvGrpSpPr/>
          <p:nvPr/>
        </p:nvGrpSpPr>
        <p:grpSpPr>
          <a:xfrm>
            <a:off x="9268392" y="685311"/>
            <a:ext cx="3392906" cy="1105877"/>
            <a:chOff x="6755804" y="500973"/>
            <a:chExt cx="3392906" cy="1105877"/>
          </a:xfrm>
        </p:grpSpPr>
        <p:pic>
          <p:nvPicPr>
            <p:cNvPr id="7" name="Picture 6" descr="A map of the state of illinois&#10;&#10;AI-generated content may be incorrect.">
              <a:extLst>
                <a:ext uri="{FF2B5EF4-FFF2-40B4-BE49-F238E27FC236}">
                  <a16:creationId xmlns:a16="http://schemas.microsoft.com/office/drawing/2014/main" id="{5340DC52-EA7E-E969-BC20-D835476DE5DE}"/>
                </a:ext>
              </a:extLst>
            </p:cNvPr>
            <p:cNvPicPr>
              <a:picLocks noChangeAspect="1"/>
            </p:cNvPicPr>
            <p:nvPr/>
          </p:nvPicPr>
          <p:blipFill>
            <a:blip r:embed="rId3"/>
            <a:srcRect l="7780" t="6666" r="64392" b="75833"/>
            <a:stretch>
              <a:fillRect/>
            </a:stretch>
          </p:blipFill>
          <p:spPr>
            <a:xfrm flipH="1">
              <a:off x="6776004" y="500973"/>
              <a:ext cx="2875995" cy="1105877"/>
            </a:xfrm>
            <a:prstGeom prst="rect">
              <a:avLst/>
            </a:prstGeom>
          </p:spPr>
        </p:pic>
        <p:sp>
          <p:nvSpPr>
            <p:cNvPr id="8" name="TextBox 7">
              <a:extLst>
                <a:ext uri="{FF2B5EF4-FFF2-40B4-BE49-F238E27FC236}">
                  <a16:creationId xmlns:a16="http://schemas.microsoft.com/office/drawing/2014/main" id="{EE3A82F9-90E3-B83E-5DBB-1179EA8188DB}"/>
                </a:ext>
              </a:extLst>
            </p:cNvPr>
            <p:cNvSpPr txBox="1"/>
            <p:nvPr/>
          </p:nvSpPr>
          <p:spPr>
            <a:xfrm>
              <a:off x="6755804" y="529632"/>
              <a:ext cx="3392906" cy="1077218"/>
            </a:xfrm>
            <a:prstGeom prst="rect">
              <a:avLst/>
            </a:prstGeom>
            <a:noFill/>
          </p:spPr>
          <p:txBody>
            <a:bodyPr wrap="square" rtlCol="0">
              <a:spAutoFit/>
            </a:bodyPr>
            <a:lstStyle/>
            <a:p>
              <a:r>
                <a:rPr lang="en-US" sz="1600" dirty="0">
                  <a:solidFill>
                    <a:schemeClr val="accent1">
                      <a:lumMod val="50000"/>
                    </a:schemeClr>
                  </a:solidFill>
                </a:rPr>
                <a:t>Immanuel Hmong Inver Grove Heights, MN</a:t>
              </a:r>
            </a:p>
            <a:p>
              <a:r>
                <a:rPr lang="en-US" sz="1600" dirty="0">
                  <a:solidFill>
                    <a:schemeClr val="accent1">
                      <a:lumMod val="50000"/>
                    </a:schemeClr>
                  </a:solidFill>
                </a:rPr>
                <a:t>Mount Olive St. Paul, MN</a:t>
              </a:r>
            </a:p>
            <a:p>
              <a:r>
                <a:rPr lang="en-US" sz="1600" dirty="0">
                  <a:solidFill>
                    <a:schemeClr val="accent1">
                      <a:lumMod val="50000"/>
                    </a:schemeClr>
                  </a:solidFill>
                </a:rPr>
                <a:t>Faith, Prior Lake, MN</a:t>
              </a:r>
            </a:p>
          </p:txBody>
        </p:sp>
      </p:grpSp>
    </p:spTree>
    <p:extLst>
      <p:ext uri="{BB962C8B-B14F-4D97-AF65-F5344CB8AC3E}">
        <p14:creationId xmlns:p14="http://schemas.microsoft.com/office/powerpoint/2010/main" val="1055731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D3CAE814-B0CE-D329-8659-6BC5A57BB3E8}"/>
            </a:ext>
          </a:extLst>
        </p:cNvPr>
        <p:cNvGrpSpPr/>
        <p:nvPr/>
      </p:nvGrpSpPr>
      <p:grpSpPr>
        <a:xfrm>
          <a:off x="0" y="0"/>
          <a:ext cx="0" cy="0"/>
          <a:chOff x="0" y="0"/>
          <a:chExt cx="0" cy="0"/>
        </a:xfrm>
      </p:grpSpPr>
      <p:sp>
        <p:nvSpPr>
          <p:cNvPr id="127" name="Google Shape;127;p17">
            <a:extLst>
              <a:ext uri="{FF2B5EF4-FFF2-40B4-BE49-F238E27FC236}">
                <a16:creationId xmlns:a16="http://schemas.microsoft.com/office/drawing/2014/main" id="{99ACE87F-7CA8-F23D-532B-26FFC007169D}"/>
              </a:ext>
            </a:extLst>
          </p:cNvPr>
          <p:cNvSpPr txBox="1">
            <a:spLocks noGrp="1"/>
          </p:cNvSpPr>
          <p:nvPr>
            <p:ph type="title"/>
          </p:nvPr>
        </p:nvSpPr>
        <p:spPr>
          <a:xfrm>
            <a:off x="341489" y="185737"/>
            <a:ext cx="10515600" cy="1325563"/>
          </a:xfrm>
          <a:prstGeom prst="rect">
            <a:avLst/>
          </a:prstGeom>
        </p:spPr>
        <p:txBody>
          <a:bodyPr spcFirstLastPara="1" vert="horz" wrap="square" lIns="121900" tIns="121900" rIns="121900" bIns="121900" rtlCol="0" anchor="ctr" anchorCtr="0">
            <a:noAutofit/>
          </a:bodyPr>
          <a:lstStyle/>
          <a:p>
            <a:r>
              <a:rPr lang="en-GB" dirty="0"/>
              <a:t>MN DMB: </a:t>
            </a:r>
            <a:r>
              <a:rPr lang="en-GB" dirty="0">
                <a:solidFill>
                  <a:schemeClr val="accent5"/>
                </a:solidFill>
              </a:rPr>
              <a:t>Pipe Line</a:t>
            </a:r>
            <a:endParaRPr dirty="0"/>
          </a:p>
        </p:txBody>
      </p:sp>
      <p:pic>
        <p:nvPicPr>
          <p:cNvPr id="4" name="Picture 3" descr="A map of the state of illinois&#10;&#10;AI-generated content may be incorrect.">
            <a:extLst>
              <a:ext uri="{FF2B5EF4-FFF2-40B4-BE49-F238E27FC236}">
                <a16:creationId xmlns:a16="http://schemas.microsoft.com/office/drawing/2014/main" id="{EAA68F25-5DBB-E475-2FA7-C288D89C9A2F}"/>
              </a:ext>
            </a:extLst>
          </p:cNvPr>
          <p:cNvPicPr>
            <a:picLocks noChangeAspect="1"/>
          </p:cNvPicPr>
          <p:nvPr/>
        </p:nvPicPr>
        <p:blipFill>
          <a:blip r:embed="rId3"/>
          <a:srcRect l="40625" r="17500"/>
          <a:stretch>
            <a:fillRect/>
          </a:stretch>
        </p:blipFill>
        <p:spPr>
          <a:xfrm>
            <a:off x="7086600" y="0"/>
            <a:ext cx="5105400" cy="6858000"/>
          </a:xfrm>
          <a:prstGeom prst="rect">
            <a:avLst/>
          </a:prstGeom>
        </p:spPr>
      </p:pic>
      <p:sp>
        <p:nvSpPr>
          <p:cNvPr id="3" name="Content Placeholder 2">
            <a:extLst>
              <a:ext uri="{FF2B5EF4-FFF2-40B4-BE49-F238E27FC236}">
                <a16:creationId xmlns:a16="http://schemas.microsoft.com/office/drawing/2014/main" id="{5D7879DA-84EC-8A6E-2056-67982FFB1958}"/>
              </a:ext>
            </a:extLst>
          </p:cNvPr>
          <p:cNvSpPr>
            <a:spLocks noGrp="1"/>
          </p:cNvSpPr>
          <p:nvPr>
            <p:ph idx="1"/>
          </p:nvPr>
        </p:nvSpPr>
        <p:spPr>
          <a:xfrm>
            <a:off x="838200" y="1511300"/>
            <a:ext cx="6909420" cy="5092700"/>
          </a:xfrm>
        </p:spPr>
        <p:txBody>
          <a:bodyPr>
            <a:normAutofit/>
          </a:bodyPr>
          <a:lstStyle/>
          <a:p>
            <a:r>
              <a:rPr lang="en-GB" i="1" dirty="0">
                <a:solidFill>
                  <a:srgbClr val="002060"/>
                </a:solidFill>
              </a:rPr>
              <a:t>Opportunities on the Radar:</a:t>
            </a:r>
          </a:p>
          <a:p>
            <a:pPr lvl="1"/>
            <a:r>
              <a:rPr lang="en-GB" i="1" dirty="0">
                <a:solidFill>
                  <a:srgbClr val="0070C0"/>
                </a:solidFill>
              </a:rPr>
              <a:t>Ankeny, IA (New Start)</a:t>
            </a:r>
          </a:p>
          <a:p>
            <a:pPr lvl="1"/>
            <a:r>
              <a:rPr lang="en-GB" i="1" dirty="0">
                <a:solidFill>
                  <a:srgbClr val="0070C0"/>
                </a:solidFill>
              </a:rPr>
              <a:t>Lincoln Heights/Des Moines, IA           (Cross Cultural Hispanic Outreach)</a:t>
            </a:r>
          </a:p>
          <a:p>
            <a:pPr lvl="1"/>
            <a:r>
              <a:rPr lang="en-GB" i="1" dirty="0">
                <a:solidFill>
                  <a:srgbClr val="0070C0"/>
                </a:solidFill>
              </a:rPr>
              <a:t>Somerset, WI (New Start / Dual-site)</a:t>
            </a:r>
          </a:p>
          <a:p>
            <a:pPr lvl="1"/>
            <a:r>
              <a:rPr lang="en-GB" i="1" dirty="0">
                <a:solidFill>
                  <a:srgbClr val="0070C0"/>
                </a:solidFill>
              </a:rPr>
              <a:t>Bloomington (Unsubsidised /  Enhancement) </a:t>
            </a:r>
          </a:p>
          <a:p>
            <a:pPr lvl="1"/>
            <a:r>
              <a:rPr lang="en-GB" i="1" dirty="0">
                <a:solidFill>
                  <a:srgbClr val="0070C0"/>
                </a:solidFill>
              </a:rPr>
              <a:t>Austin, MN (Enhancement, Cross Cultural Hispanic Outreach) </a:t>
            </a:r>
          </a:p>
          <a:p>
            <a:pPr lvl="1"/>
            <a:r>
              <a:rPr lang="en-GB" i="1" dirty="0">
                <a:solidFill>
                  <a:srgbClr val="0070C0"/>
                </a:solidFill>
              </a:rPr>
              <a:t>Goodhue, MN </a:t>
            </a:r>
          </a:p>
          <a:p>
            <a:pPr lvl="1"/>
            <a:r>
              <a:rPr lang="en-GB" i="1" dirty="0">
                <a:solidFill>
                  <a:srgbClr val="0070C0"/>
                </a:solidFill>
              </a:rPr>
              <a:t>St. Mark Bemidji, MN </a:t>
            </a:r>
          </a:p>
          <a:p>
            <a:pPr lvl="1"/>
            <a:r>
              <a:rPr lang="en-GB" i="1" dirty="0">
                <a:solidFill>
                  <a:srgbClr val="0070C0"/>
                </a:solidFill>
              </a:rPr>
              <a:t>Hope Andover, MN </a:t>
            </a:r>
          </a:p>
          <a:p>
            <a:endParaRPr lang="en-GB" i="1" dirty="0">
              <a:solidFill>
                <a:srgbClr val="002060"/>
              </a:solidFill>
            </a:endParaRPr>
          </a:p>
          <a:p>
            <a:pPr marL="0" indent="0">
              <a:buNone/>
            </a:pPr>
            <a:endParaRPr lang="en-GB" i="1" dirty="0">
              <a:solidFill>
                <a:srgbClr val="B3D668"/>
              </a:solidFill>
            </a:endParaRPr>
          </a:p>
          <a:p>
            <a:pPr lvl="1"/>
            <a:endParaRPr lang="en-GB" i="1" dirty="0">
              <a:solidFill>
                <a:srgbClr val="B3D668"/>
              </a:solidFill>
            </a:endParaRPr>
          </a:p>
          <a:p>
            <a:endParaRPr lang="en-US" dirty="0"/>
          </a:p>
        </p:txBody>
      </p:sp>
      <p:pic>
        <p:nvPicPr>
          <p:cNvPr id="2" name="Picture 1" descr="A map of the state of illinois&#10;&#10;AI-generated content may be incorrect.">
            <a:extLst>
              <a:ext uri="{FF2B5EF4-FFF2-40B4-BE49-F238E27FC236}">
                <a16:creationId xmlns:a16="http://schemas.microsoft.com/office/drawing/2014/main" id="{BB750B69-51D6-8AAB-9D69-49DBCE4426C1}"/>
              </a:ext>
            </a:extLst>
          </p:cNvPr>
          <p:cNvPicPr>
            <a:picLocks noChangeAspect="1"/>
          </p:cNvPicPr>
          <p:nvPr/>
        </p:nvPicPr>
        <p:blipFill>
          <a:blip r:embed="rId3"/>
          <a:srcRect l="51773" t="83412" r="36034" b="6635"/>
          <a:stretch>
            <a:fillRect/>
          </a:stretch>
        </p:blipFill>
        <p:spPr>
          <a:xfrm>
            <a:off x="7194356" y="472314"/>
            <a:ext cx="1278102" cy="492885"/>
          </a:xfrm>
          <a:prstGeom prst="rect">
            <a:avLst/>
          </a:prstGeom>
        </p:spPr>
      </p:pic>
      <p:pic>
        <p:nvPicPr>
          <p:cNvPr id="5" name="Picture 4" descr="A map of the state of illinois&#10;&#10;AI-generated content may be incorrect.">
            <a:extLst>
              <a:ext uri="{FF2B5EF4-FFF2-40B4-BE49-F238E27FC236}">
                <a16:creationId xmlns:a16="http://schemas.microsoft.com/office/drawing/2014/main" id="{76389A5F-EC06-7D17-8A3D-5E98BFEA355E}"/>
              </a:ext>
            </a:extLst>
          </p:cNvPr>
          <p:cNvPicPr>
            <a:picLocks noChangeAspect="1"/>
          </p:cNvPicPr>
          <p:nvPr/>
        </p:nvPicPr>
        <p:blipFill>
          <a:blip r:embed="rId3"/>
          <a:srcRect l="51773" t="83412" r="36034" b="6635"/>
          <a:stretch>
            <a:fillRect/>
          </a:stretch>
        </p:blipFill>
        <p:spPr>
          <a:xfrm>
            <a:off x="7747620" y="198090"/>
            <a:ext cx="1278102" cy="492885"/>
          </a:xfrm>
          <a:prstGeom prst="rect">
            <a:avLst/>
          </a:prstGeom>
        </p:spPr>
      </p:pic>
      <p:grpSp>
        <p:nvGrpSpPr>
          <p:cNvPr id="6" name="Group 5">
            <a:extLst>
              <a:ext uri="{FF2B5EF4-FFF2-40B4-BE49-F238E27FC236}">
                <a16:creationId xmlns:a16="http://schemas.microsoft.com/office/drawing/2014/main" id="{1A67416A-CCAC-8087-0794-D2F1506D00A4}"/>
              </a:ext>
            </a:extLst>
          </p:cNvPr>
          <p:cNvGrpSpPr/>
          <p:nvPr/>
        </p:nvGrpSpPr>
        <p:grpSpPr>
          <a:xfrm>
            <a:off x="9268392" y="685311"/>
            <a:ext cx="3392906" cy="1105877"/>
            <a:chOff x="6755804" y="500973"/>
            <a:chExt cx="3392906" cy="1105877"/>
          </a:xfrm>
        </p:grpSpPr>
        <p:pic>
          <p:nvPicPr>
            <p:cNvPr id="7" name="Picture 6" descr="A map of the state of illinois&#10;&#10;AI-generated content may be incorrect.">
              <a:extLst>
                <a:ext uri="{FF2B5EF4-FFF2-40B4-BE49-F238E27FC236}">
                  <a16:creationId xmlns:a16="http://schemas.microsoft.com/office/drawing/2014/main" id="{DDDF2B35-FCAF-F2C7-0C47-94C36F752B50}"/>
                </a:ext>
              </a:extLst>
            </p:cNvPr>
            <p:cNvPicPr>
              <a:picLocks noChangeAspect="1"/>
            </p:cNvPicPr>
            <p:nvPr/>
          </p:nvPicPr>
          <p:blipFill>
            <a:blip r:embed="rId3"/>
            <a:srcRect l="7780" t="6666" r="64392" b="75833"/>
            <a:stretch>
              <a:fillRect/>
            </a:stretch>
          </p:blipFill>
          <p:spPr>
            <a:xfrm flipH="1">
              <a:off x="6776004" y="500973"/>
              <a:ext cx="2875995" cy="1105877"/>
            </a:xfrm>
            <a:prstGeom prst="rect">
              <a:avLst/>
            </a:prstGeom>
          </p:spPr>
        </p:pic>
        <p:sp>
          <p:nvSpPr>
            <p:cNvPr id="8" name="TextBox 7">
              <a:extLst>
                <a:ext uri="{FF2B5EF4-FFF2-40B4-BE49-F238E27FC236}">
                  <a16:creationId xmlns:a16="http://schemas.microsoft.com/office/drawing/2014/main" id="{9AFDC516-DFD1-BF7D-CF15-B9B71EB663C7}"/>
                </a:ext>
              </a:extLst>
            </p:cNvPr>
            <p:cNvSpPr txBox="1"/>
            <p:nvPr/>
          </p:nvSpPr>
          <p:spPr>
            <a:xfrm>
              <a:off x="6755804" y="529632"/>
              <a:ext cx="3392906" cy="1077218"/>
            </a:xfrm>
            <a:prstGeom prst="rect">
              <a:avLst/>
            </a:prstGeom>
            <a:noFill/>
          </p:spPr>
          <p:txBody>
            <a:bodyPr wrap="square" rtlCol="0">
              <a:spAutoFit/>
            </a:bodyPr>
            <a:lstStyle/>
            <a:p>
              <a:r>
                <a:rPr lang="en-US" sz="1600" dirty="0">
                  <a:solidFill>
                    <a:schemeClr val="accent1">
                      <a:lumMod val="50000"/>
                    </a:schemeClr>
                  </a:solidFill>
                </a:rPr>
                <a:t>Immanuel Hmong Inver Grove Heights, MN</a:t>
              </a:r>
            </a:p>
            <a:p>
              <a:r>
                <a:rPr lang="en-US" sz="1600" dirty="0">
                  <a:solidFill>
                    <a:schemeClr val="accent1">
                      <a:lumMod val="50000"/>
                    </a:schemeClr>
                  </a:solidFill>
                </a:rPr>
                <a:t>Mount Olive St. Paul, MN</a:t>
              </a:r>
            </a:p>
            <a:p>
              <a:r>
                <a:rPr lang="en-US" sz="1600" dirty="0">
                  <a:solidFill>
                    <a:schemeClr val="accent1">
                      <a:lumMod val="50000"/>
                    </a:schemeClr>
                  </a:solidFill>
                </a:rPr>
                <a:t>Faith, Prior Lake, MN</a:t>
              </a:r>
            </a:p>
          </p:txBody>
        </p:sp>
      </p:grpSp>
    </p:spTree>
    <p:extLst>
      <p:ext uri="{BB962C8B-B14F-4D97-AF65-F5344CB8AC3E}">
        <p14:creationId xmlns:p14="http://schemas.microsoft.com/office/powerpoint/2010/main" val="771015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627E6-F7F0-A781-5B2F-CE33FCFAF6A1}"/>
            </a:ext>
          </a:extLst>
        </p:cNvPr>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9E5AA63B-EC99-C8E9-8D04-17F28EE1A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602ADF51-6B92-3ABA-D804-F6518FC6C555}"/>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1D002E9B-70DB-73DF-B8F2-1DE56DA5263E}"/>
              </a:ext>
            </a:extLst>
          </p:cNvPr>
          <p:cNvSpPr txBox="1"/>
          <p:nvPr/>
        </p:nvSpPr>
        <p:spPr>
          <a:xfrm>
            <a:off x="309795" y="5321508"/>
            <a:ext cx="1157240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Lato" panose="020F0502020204030203" pitchFamily="34" charset="0"/>
                <a:cs typeface="Arial" panose="020B0604020202020204" pitchFamily="34" charset="0"/>
              </a:rPr>
              <a:t>High school graduations are approaching: </a:t>
            </a:r>
            <a:b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Lato" panose="020F0502020204030203"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Lato" panose="020F0502020204030203" pitchFamily="34" charset="0"/>
                <a:cs typeface="Arial" panose="020B0604020202020204" pitchFamily="34" charset="0"/>
              </a:rPr>
              <a:t>Share student information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2844404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D78A3-12A4-4C09-5DA6-8890FBD72E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4642FD-B079-4B7F-583E-6537C12B358E}"/>
              </a:ext>
            </a:extLst>
          </p:cNvPr>
          <p:cNvPicPr>
            <a:picLocks noChangeAspect="1"/>
          </p:cNvPicPr>
          <p:nvPr/>
        </p:nvPicPr>
        <p:blipFill>
          <a:blip r:embed="rId3"/>
          <a:stretch>
            <a:fillRect/>
          </a:stretch>
        </p:blipFill>
        <p:spPr>
          <a:xfrm>
            <a:off x="510291" y="1127051"/>
            <a:ext cx="11171418" cy="4603898"/>
          </a:xfrm>
          <a:prstGeom prst="rect">
            <a:avLst/>
          </a:prstGeom>
        </p:spPr>
      </p:pic>
    </p:spTree>
    <p:extLst>
      <p:ext uri="{BB962C8B-B14F-4D97-AF65-F5344CB8AC3E}">
        <p14:creationId xmlns:p14="http://schemas.microsoft.com/office/powerpoint/2010/main" val="455800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BED5-C6BA-89A6-02D4-51EF1679CFA6}"/>
              </a:ext>
            </a:extLst>
          </p:cNvPr>
          <p:cNvSpPr>
            <a:spLocks noGrp="1"/>
          </p:cNvSpPr>
          <p:nvPr>
            <p:ph type="title"/>
          </p:nvPr>
        </p:nvSpPr>
        <p:spPr>
          <a:xfrm>
            <a:off x="838200" y="131208"/>
            <a:ext cx="8614144" cy="1325563"/>
          </a:xfrm>
        </p:spPr>
        <p:txBody>
          <a:bodyPr/>
          <a:lstStyle/>
          <a:p>
            <a:r>
              <a:rPr lang="en-US" dirty="0"/>
              <a:t>Beautiful Savior, Austin, MN</a:t>
            </a:r>
          </a:p>
        </p:txBody>
      </p:sp>
      <p:sp>
        <p:nvSpPr>
          <p:cNvPr id="3" name="Content Placeholder 2">
            <a:extLst>
              <a:ext uri="{FF2B5EF4-FFF2-40B4-BE49-F238E27FC236}">
                <a16:creationId xmlns:a16="http://schemas.microsoft.com/office/drawing/2014/main" id="{07812E2F-B15B-D074-E411-0D57894E4C40}"/>
              </a:ext>
            </a:extLst>
          </p:cNvPr>
          <p:cNvSpPr>
            <a:spLocks noGrp="1"/>
          </p:cNvSpPr>
          <p:nvPr>
            <p:ph idx="1"/>
          </p:nvPr>
        </p:nvSpPr>
        <p:spPr>
          <a:xfrm>
            <a:off x="838200" y="1312197"/>
            <a:ext cx="8529084" cy="4351338"/>
          </a:xfrm>
        </p:spPr>
        <p:txBody>
          <a:bodyPr/>
          <a:lstStyle/>
          <a:p>
            <a:pPr marL="0" indent="0">
              <a:buNone/>
            </a:pPr>
            <a:r>
              <a:rPr lang="en-US" dirty="0"/>
              <a:t>What’s Next? What do you want to do? </a:t>
            </a:r>
          </a:p>
        </p:txBody>
      </p:sp>
      <p:pic>
        <p:nvPicPr>
          <p:cNvPr id="12" name="Picture 11">
            <a:extLst>
              <a:ext uri="{FF2B5EF4-FFF2-40B4-BE49-F238E27FC236}">
                <a16:creationId xmlns:a16="http://schemas.microsoft.com/office/drawing/2014/main" id="{2682EA28-5A4E-4C2E-4C06-96A2C1C20A3B}"/>
              </a:ext>
            </a:extLst>
          </p:cNvPr>
          <p:cNvPicPr>
            <a:picLocks noChangeAspect="1"/>
          </p:cNvPicPr>
          <p:nvPr/>
        </p:nvPicPr>
        <p:blipFill>
          <a:blip r:embed="rId2"/>
          <a:srcRect l="23169" t="15466" r="23443" b="21086"/>
          <a:stretch>
            <a:fillRect/>
          </a:stretch>
        </p:blipFill>
        <p:spPr>
          <a:xfrm>
            <a:off x="838199" y="1902515"/>
            <a:ext cx="7412665" cy="4955486"/>
          </a:xfrm>
          <a:prstGeom prst="rect">
            <a:avLst/>
          </a:prstGeom>
        </p:spPr>
      </p:pic>
    </p:spTree>
    <p:extLst>
      <p:ext uri="{BB962C8B-B14F-4D97-AF65-F5344CB8AC3E}">
        <p14:creationId xmlns:p14="http://schemas.microsoft.com/office/powerpoint/2010/main" val="2282650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20355E-4EB4-31B4-D310-7ACD08F96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9AC1D-C485-FE09-84E0-38DC976E0691}"/>
              </a:ext>
            </a:extLst>
          </p:cNvPr>
          <p:cNvSpPr>
            <a:spLocks noGrp="1"/>
          </p:cNvSpPr>
          <p:nvPr>
            <p:ph type="title"/>
          </p:nvPr>
        </p:nvSpPr>
        <p:spPr>
          <a:xfrm>
            <a:off x="838200" y="131208"/>
            <a:ext cx="8614144" cy="1325563"/>
          </a:xfrm>
        </p:spPr>
        <p:txBody>
          <a:bodyPr/>
          <a:lstStyle/>
          <a:p>
            <a:r>
              <a:rPr lang="en-US" dirty="0"/>
              <a:t>Beautiful Savior, Austin, MN</a:t>
            </a:r>
          </a:p>
        </p:txBody>
      </p:sp>
      <p:sp>
        <p:nvSpPr>
          <p:cNvPr id="3" name="Content Placeholder 2">
            <a:extLst>
              <a:ext uri="{FF2B5EF4-FFF2-40B4-BE49-F238E27FC236}">
                <a16:creationId xmlns:a16="http://schemas.microsoft.com/office/drawing/2014/main" id="{B55DF8B4-16D4-9F19-107E-C547CD00A920}"/>
              </a:ext>
            </a:extLst>
          </p:cNvPr>
          <p:cNvSpPr>
            <a:spLocks noGrp="1"/>
          </p:cNvSpPr>
          <p:nvPr>
            <p:ph idx="1"/>
          </p:nvPr>
        </p:nvSpPr>
        <p:spPr>
          <a:xfrm>
            <a:off x="838200" y="1312196"/>
            <a:ext cx="8529084" cy="5311887"/>
          </a:xfrm>
        </p:spPr>
        <p:txBody>
          <a:bodyPr/>
          <a:lstStyle/>
          <a:p>
            <a:pPr marL="0" indent="0">
              <a:buNone/>
            </a:pPr>
            <a:r>
              <a:rPr lang="en-US" dirty="0"/>
              <a:t>What’s Next? What do you want to do?</a:t>
            </a:r>
          </a:p>
          <a:p>
            <a:pPr marL="0" indent="0">
              <a:buNone/>
            </a:pPr>
            <a:endParaRPr lang="en-US" dirty="0"/>
          </a:p>
          <a:p>
            <a:pPr marL="0" indent="0">
              <a:buNone/>
            </a:pPr>
            <a:r>
              <a:rPr lang="en-US" sz="3500" dirty="0"/>
              <a:t>Neighborhood Church </a:t>
            </a:r>
          </a:p>
          <a:p>
            <a:pPr marL="0" indent="0">
              <a:buNone/>
            </a:pPr>
            <a:r>
              <a:rPr lang="en-US" sz="3500" dirty="0"/>
              <a:t>Identity</a:t>
            </a:r>
          </a:p>
          <a:p>
            <a:pPr marL="0" indent="0">
              <a:buNone/>
            </a:pPr>
            <a:endParaRPr lang="en-US" dirty="0"/>
          </a:p>
          <a:p>
            <a:pPr marL="0" indent="0">
              <a:buNone/>
            </a:pPr>
            <a:r>
              <a:rPr lang="en-US" sz="3500" dirty="0"/>
              <a:t>“The Surprising Return of </a:t>
            </a:r>
          </a:p>
          <a:p>
            <a:pPr marL="0" indent="0">
              <a:buNone/>
            </a:pPr>
            <a:r>
              <a:rPr lang="en-US" sz="3500" dirty="0"/>
              <a:t>the Neighborhood Church” </a:t>
            </a:r>
          </a:p>
          <a:p>
            <a:pPr marL="0" indent="0">
              <a:buNone/>
            </a:pPr>
            <a:r>
              <a:rPr lang="en-US" sz="3500" dirty="0"/>
              <a:t>By Sam Rainer </a:t>
            </a:r>
          </a:p>
        </p:txBody>
      </p:sp>
      <p:pic>
        <p:nvPicPr>
          <p:cNvPr id="5" name="Picture 4" descr="The Surprising Return of the Neighborhood Church: Discover How Your Church  Is Primed to Reach Your Neighbors (Church Answers Resources) - Kindle  edition by Rainer, Sam, Rainer, Thom S.. Religion &amp; Spirituality">
            <a:extLst>
              <a:ext uri="{FF2B5EF4-FFF2-40B4-BE49-F238E27FC236}">
                <a16:creationId xmlns:a16="http://schemas.microsoft.com/office/drawing/2014/main" id="{1D9FB132-150D-3AD0-B373-4A841D221F4B}"/>
              </a:ext>
            </a:extLst>
          </p:cNvPr>
          <p:cNvPicPr>
            <a:picLocks noChangeAspect="1"/>
          </p:cNvPicPr>
          <p:nvPr/>
        </p:nvPicPr>
        <p:blipFill>
          <a:blip r:embed="rId2"/>
          <a:stretch>
            <a:fillRect/>
          </a:stretch>
        </p:blipFill>
        <p:spPr>
          <a:xfrm>
            <a:off x="6241313" y="1997726"/>
            <a:ext cx="3009013" cy="4511264"/>
          </a:xfrm>
          <a:prstGeom prst="rect">
            <a:avLst/>
          </a:prstGeom>
        </p:spPr>
      </p:pic>
    </p:spTree>
    <p:extLst>
      <p:ext uri="{BB962C8B-B14F-4D97-AF65-F5344CB8AC3E}">
        <p14:creationId xmlns:p14="http://schemas.microsoft.com/office/powerpoint/2010/main" val="12952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C5638E-7BC7-F7C3-601F-B24034E2BC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AEFBE-1CC6-4FA1-3B2E-A030DFCA94D2}"/>
              </a:ext>
            </a:extLst>
          </p:cNvPr>
          <p:cNvSpPr>
            <a:spLocks noGrp="1"/>
          </p:cNvSpPr>
          <p:nvPr>
            <p:ph type="title"/>
          </p:nvPr>
        </p:nvSpPr>
        <p:spPr>
          <a:xfrm>
            <a:off x="838200" y="131208"/>
            <a:ext cx="8614144" cy="1325563"/>
          </a:xfrm>
        </p:spPr>
        <p:txBody>
          <a:bodyPr/>
          <a:lstStyle/>
          <a:p>
            <a:r>
              <a:rPr lang="en-US" dirty="0"/>
              <a:t>Beautiful Savior, Austin, MN</a:t>
            </a:r>
          </a:p>
        </p:txBody>
      </p:sp>
      <p:sp>
        <p:nvSpPr>
          <p:cNvPr id="3" name="Content Placeholder 2">
            <a:extLst>
              <a:ext uri="{FF2B5EF4-FFF2-40B4-BE49-F238E27FC236}">
                <a16:creationId xmlns:a16="http://schemas.microsoft.com/office/drawing/2014/main" id="{0FFE93D3-F300-6A44-B70C-6CE2DA801700}"/>
              </a:ext>
            </a:extLst>
          </p:cNvPr>
          <p:cNvSpPr>
            <a:spLocks noGrp="1"/>
          </p:cNvSpPr>
          <p:nvPr>
            <p:ph idx="1"/>
          </p:nvPr>
        </p:nvSpPr>
        <p:spPr>
          <a:xfrm>
            <a:off x="838200" y="1312196"/>
            <a:ext cx="8529084" cy="5311887"/>
          </a:xfrm>
        </p:spPr>
        <p:txBody>
          <a:bodyPr/>
          <a:lstStyle/>
          <a:p>
            <a:pPr marL="0" indent="0">
              <a:buNone/>
            </a:pPr>
            <a:r>
              <a:rPr lang="en-US" dirty="0"/>
              <a:t>What’s Next? What do you want to do?</a:t>
            </a:r>
          </a:p>
          <a:p>
            <a:pPr marL="0" indent="0">
              <a:buNone/>
            </a:pPr>
            <a:r>
              <a:rPr lang="en-US" sz="3500" dirty="0"/>
              <a:t>Hispanic Outreach</a:t>
            </a:r>
          </a:p>
        </p:txBody>
      </p:sp>
      <p:pic>
        <p:nvPicPr>
          <p:cNvPr id="4" name="Picture 3">
            <a:extLst>
              <a:ext uri="{FF2B5EF4-FFF2-40B4-BE49-F238E27FC236}">
                <a16:creationId xmlns:a16="http://schemas.microsoft.com/office/drawing/2014/main" id="{9F52B5A1-9511-BA9D-B89D-99BB0F23A487}"/>
              </a:ext>
            </a:extLst>
          </p:cNvPr>
          <p:cNvPicPr>
            <a:picLocks noChangeAspect="1"/>
          </p:cNvPicPr>
          <p:nvPr/>
        </p:nvPicPr>
        <p:blipFill>
          <a:blip r:embed="rId2"/>
          <a:stretch>
            <a:fillRect/>
          </a:stretch>
        </p:blipFill>
        <p:spPr>
          <a:xfrm>
            <a:off x="189614" y="2357103"/>
            <a:ext cx="9291107" cy="4369689"/>
          </a:xfrm>
          <a:prstGeom prst="rect">
            <a:avLst/>
          </a:prstGeom>
        </p:spPr>
      </p:pic>
    </p:spTree>
    <p:extLst>
      <p:ext uri="{BB962C8B-B14F-4D97-AF65-F5344CB8AC3E}">
        <p14:creationId xmlns:p14="http://schemas.microsoft.com/office/powerpoint/2010/main" val="2643583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1E4D24-9C54-FD30-EFD7-F2708DE60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AC20F-B4FC-C4AA-6ACB-0948E28D8D2F}"/>
              </a:ext>
            </a:extLst>
          </p:cNvPr>
          <p:cNvSpPr>
            <a:spLocks noGrp="1"/>
          </p:cNvSpPr>
          <p:nvPr>
            <p:ph type="title"/>
          </p:nvPr>
        </p:nvSpPr>
        <p:spPr>
          <a:xfrm>
            <a:off x="838200" y="131208"/>
            <a:ext cx="8614144" cy="1325563"/>
          </a:xfrm>
        </p:spPr>
        <p:txBody>
          <a:bodyPr/>
          <a:lstStyle/>
          <a:p>
            <a:r>
              <a:rPr lang="en-US" dirty="0"/>
              <a:t>Beautiful Savior, Austin, MN</a:t>
            </a:r>
          </a:p>
        </p:txBody>
      </p:sp>
      <p:sp>
        <p:nvSpPr>
          <p:cNvPr id="3" name="Content Placeholder 2">
            <a:extLst>
              <a:ext uri="{FF2B5EF4-FFF2-40B4-BE49-F238E27FC236}">
                <a16:creationId xmlns:a16="http://schemas.microsoft.com/office/drawing/2014/main" id="{BEFDCF5B-2DD6-BE04-E950-575B510FA6ED}"/>
              </a:ext>
            </a:extLst>
          </p:cNvPr>
          <p:cNvSpPr>
            <a:spLocks noGrp="1"/>
          </p:cNvSpPr>
          <p:nvPr>
            <p:ph idx="1"/>
          </p:nvPr>
        </p:nvSpPr>
        <p:spPr>
          <a:xfrm>
            <a:off x="838200" y="1312196"/>
            <a:ext cx="8529084" cy="5311887"/>
          </a:xfrm>
        </p:spPr>
        <p:txBody>
          <a:bodyPr/>
          <a:lstStyle/>
          <a:p>
            <a:pPr marL="0" indent="0">
              <a:buNone/>
            </a:pPr>
            <a:r>
              <a:rPr lang="en-US" dirty="0"/>
              <a:t>What’s Next? What do you want to do?</a:t>
            </a:r>
          </a:p>
          <a:p>
            <a:pPr marL="0" indent="0">
              <a:buNone/>
            </a:pPr>
            <a:r>
              <a:rPr lang="en-US" sz="3500" dirty="0"/>
              <a:t>Hispanic Outreach</a:t>
            </a:r>
          </a:p>
          <a:p>
            <a:pPr marL="0" indent="0">
              <a:buNone/>
            </a:pPr>
            <a:endParaRPr lang="en-US" sz="3500" dirty="0"/>
          </a:p>
          <a:p>
            <a:pPr marL="0" indent="0">
              <a:buNone/>
            </a:pPr>
            <a:r>
              <a:rPr lang="en-US" sz="3500" dirty="0"/>
              <a:t>Are you able to talk to Hispanics in your community or at your jobs? </a:t>
            </a:r>
          </a:p>
          <a:p>
            <a:pPr marL="0" indent="0">
              <a:buNone/>
            </a:pPr>
            <a:endParaRPr lang="en-US" sz="3500" dirty="0"/>
          </a:p>
          <a:p>
            <a:pPr marL="0" indent="0">
              <a:buNone/>
            </a:pPr>
            <a:r>
              <a:rPr lang="en-US" sz="3500" dirty="0"/>
              <a:t>Do you already have connections with Hispanic people in your community? </a:t>
            </a:r>
          </a:p>
        </p:txBody>
      </p:sp>
    </p:spTree>
    <p:extLst>
      <p:ext uri="{BB962C8B-B14F-4D97-AF65-F5344CB8AC3E}">
        <p14:creationId xmlns:p14="http://schemas.microsoft.com/office/powerpoint/2010/main" val="378217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group of people on a beach&#10;&#10;AI-generated content may be incorrect.">
            <a:extLst>
              <a:ext uri="{FF2B5EF4-FFF2-40B4-BE49-F238E27FC236}">
                <a16:creationId xmlns:a16="http://schemas.microsoft.com/office/drawing/2014/main" id="{112F17D8-793E-9076-B2C5-E19681779504}"/>
              </a:ext>
            </a:extLst>
          </p:cNvPr>
          <p:cNvPicPr>
            <a:picLocks noChangeAspect="1"/>
          </p:cNvPicPr>
          <p:nvPr/>
        </p:nvPicPr>
        <p:blipFill>
          <a:blip r:embed="rId2"/>
          <a:stretch>
            <a:fillRect/>
          </a:stretch>
        </p:blipFill>
        <p:spPr>
          <a:xfrm>
            <a:off x="436493" y="0"/>
            <a:ext cx="5143500" cy="6858000"/>
          </a:xfrm>
          <a:prstGeom prst="rect">
            <a:avLst/>
          </a:prstGeom>
        </p:spPr>
      </p:pic>
      <p:pic>
        <p:nvPicPr>
          <p:cNvPr id="5" name="Picture 4" descr="A family posing for a picture on a beach&#10;&#10;AI-generated content may be incorrect.">
            <a:extLst>
              <a:ext uri="{FF2B5EF4-FFF2-40B4-BE49-F238E27FC236}">
                <a16:creationId xmlns:a16="http://schemas.microsoft.com/office/drawing/2014/main" id="{4E1B8B2A-A838-8E71-2266-46DB95292397}"/>
              </a:ext>
            </a:extLst>
          </p:cNvPr>
          <p:cNvPicPr>
            <a:picLocks noChangeAspect="1"/>
          </p:cNvPicPr>
          <p:nvPr/>
        </p:nvPicPr>
        <p:blipFill>
          <a:blip r:embed="rId3"/>
          <a:srcRect l="23983" r="20378"/>
          <a:stretch>
            <a:fillRect/>
          </a:stretch>
        </p:blipFill>
        <p:spPr>
          <a:xfrm>
            <a:off x="5989983" y="0"/>
            <a:ext cx="5724940" cy="6858000"/>
          </a:xfrm>
          <a:prstGeom prst="rect">
            <a:avLst/>
          </a:prstGeom>
        </p:spPr>
      </p:pic>
    </p:spTree>
    <p:extLst>
      <p:ext uri="{BB962C8B-B14F-4D97-AF65-F5344CB8AC3E}">
        <p14:creationId xmlns:p14="http://schemas.microsoft.com/office/powerpoint/2010/main" val="250759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19081D-A6C7-E2D7-5A7E-F5D13B249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39ACD-E297-7BD5-1866-27973B9F2E41}"/>
              </a:ext>
            </a:extLst>
          </p:cNvPr>
          <p:cNvSpPr>
            <a:spLocks noGrp="1"/>
          </p:cNvSpPr>
          <p:nvPr>
            <p:ph type="title"/>
          </p:nvPr>
        </p:nvSpPr>
        <p:spPr>
          <a:xfrm>
            <a:off x="838200" y="131208"/>
            <a:ext cx="8614144" cy="1325563"/>
          </a:xfrm>
        </p:spPr>
        <p:txBody>
          <a:bodyPr/>
          <a:lstStyle/>
          <a:p>
            <a:r>
              <a:rPr lang="en-US" dirty="0"/>
              <a:t>Beautiful Savior, Austin, MN</a:t>
            </a:r>
          </a:p>
        </p:txBody>
      </p:sp>
      <p:sp>
        <p:nvSpPr>
          <p:cNvPr id="3" name="Content Placeholder 2">
            <a:extLst>
              <a:ext uri="{FF2B5EF4-FFF2-40B4-BE49-F238E27FC236}">
                <a16:creationId xmlns:a16="http://schemas.microsoft.com/office/drawing/2014/main" id="{F793A320-2187-1383-10D1-9589DEDC524E}"/>
              </a:ext>
            </a:extLst>
          </p:cNvPr>
          <p:cNvSpPr>
            <a:spLocks noGrp="1"/>
          </p:cNvSpPr>
          <p:nvPr>
            <p:ph idx="1"/>
          </p:nvPr>
        </p:nvSpPr>
        <p:spPr>
          <a:xfrm>
            <a:off x="838200" y="1312196"/>
            <a:ext cx="8529084" cy="5311887"/>
          </a:xfrm>
        </p:spPr>
        <p:txBody>
          <a:bodyPr>
            <a:normAutofit/>
          </a:bodyPr>
          <a:lstStyle/>
          <a:p>
            <a:pPr marL="0" indent="0">
              <a:buNone/>
            </a:pPr>
            <a:r>
              <a:rPr lang="en-US" dirty="0"/>
              <a:t>What’s Next? What do you want to do?</a:t>
            </a:r>
          </a:p>
          <a:p>
            <a:pPr marL="0" indent="0">
              <a:buNone/>
            </a:pPr>
            <a:r>
              <a:rPr lang="en-US" sz="3500" dirty="0"/>
              <a:t>Hispanic Outreach</a:t>
            </a:r>
          </a:p>
          <a:p>
            <a:pPr marL="0" indent="0">
              <a:buNone/>
            </a:pPr>
            <a:endParaRPr lang="en-US" sz="3500" dirty="0"/>
          </a:p>
          <a:p>
            <a:pPr marL="0" indent="0">
              <a:buNone/>
            </a:pPr>
            <a:r>
              <a:rPr lang="en-US" sz="3500" dirty="0"/>
              <a:t>BHM Enhancement Requirements: </a:t>
            </a:r>
          </a:p>
          <a:p>
            <a:r>
              <a:rPr lang="en-US" sz="3500" dirty="0"/>
              <a:t>Mission Minded</a:t>
            </a:r>
          </a:p>
          <a:p>
            <a:r>
              <a:rPr lang="en-US" sz="3500" dirty="0"/>
              <a:t>Committed to Evangelism </a:t>
            </a:r>
          </a:p>
          <a:p>
            <a:r>
              <a:rPr lang="en-US" sz="3500" dirty="0"/>
              <a:t>Ministry Plan with Benchmarks </a:t>
            </a:r>
          </a:p>
          <a:p>
            <a:r>
              <a:rPr lang="en-US" sz="3500" dirty="0"/>
              <a:t>Commitment to Monthly reporting of ministry efforts and financials </a:t>
            </a:r>
          </a:p>
          <a:p>
            <a:pPr marL="0" indent="0">
              <a:buNone/>
            </a:pPr>
            <a:endParaRPr lang="en-US" sz="3500" dirty="0"/>
          </a:p>
        </p:txBody>
      </p:sp>
    </p:spTree>
    <p:extLst>
      <p:ext uri="{BB962C8B-B14F-4D97-AF65-F5344CB8AC3E}">
        <p14:creationId xmlns:p14="http://schemas.microsoft.com/office/powerpoint/2010/main" val="410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65AAFA-D441-C81F-BF94-C6C89496E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F382D-456D-7F1D-C47A-B92D0B900016}"/>
              </a:ext>
            </a:extLst>
          </p:cNvPr>
          <p:cNvSpPr>
            <a:spLocks noGrp="1"/>
          </p:cNvSpPr>
          <p:nvPr>
            <p:ph type="title"/>
          </p:nvPr>
        </p:nvSpPr>
        <p:spPr>
          <a:xfrm>
            <a:off x="838200" y="131208"/>
            <a:ext cx="8614144" cy="1325563"/>
          </a:xfrm>
        </p:spPr>
        <p:txBody>
          <a:bodyPr/>
          <a:lstStyle/>
          <a:p>
            <a:r>
              <a:rPr lang="en-US" dirty="0"/>
              <a:t>Beautiful Savior, Austin, MN</a:t>
            </a:r>
          </a:p>
        </p:txBody>
      </p:sp>
      <p:sp>
        <p:nvSpPr>
          <p:cNvPr id="3" name="Content Placeholder 2">
            <a:extLst>
              <a:ext uri="{FF2B5EF4-FFF2-40B4-BE49-F238E27FC236}">
                <a16:creationId xmlns:a16="http://schemas.microsoft.com/office/drawing/2014/main" id="{F8A75054-7757-BBA3-5208-68E4B5CDF8D2}"/>
              </a:ext>
            </a:extLst>
          </p:cNvPr>
          <p:cNvSpPr>
            <a:spLocks noGrp="1"/>
          </p:cNvSpPr>
          <p:nvPr>
            <p:ph idx="1"/>
          </p:nvPr>
        </p:nvSpPr>
        <p:spPr>
          <a:xfrm>
            <a:off x="838200" y="1312196"/>
            <a:ext cx="8529084" cy="5311887"/>
          </a:xfrm>
        </p:spPr>
        <p:txBody>
          <a:bodyPr/>
          <a:lstStyle/>
          <a:p>
            <a:pPr marL="0" indent="0">
              <a:buNone/>
            </a:pPr>
            <a:r>
              <a:rPr lang="en-US" dirty="0"/>
              <a:t>What’s Next? What do you want to do?</a:t>
            </a:r>
          </a:p>
          <a:p>
            <a:pPr marL="0" indent="0">
              <a:buNone/>
            </a:pPr>
            <a:r>
              <a:rPr lang="en-US" sz="3500" dirty="0"/>
              <a:t>BHM Hispanic Outreach Counselor</a:t>
            </a:r>
          </a:p>
        </p:txBody>
      </p:sp>
      <p:pic>
        <p:nvPicPr>
          <p:cNvPr id="4" name="Picture 3">
            <a:extLst>
              <a:ext uri="{FF2B5EF4-FFF2-40B4-BE49-F238E27FC236}">
                <a16:creationId xmlns:a16="http://schemas.microsoft.com/office/drawing/2014/main" id="{9F93F5F3-7F10-535A-DF30-C77088955211}"/>
              </a:ext>
            </a:extLst>
          </p:cNvPr>
          <p:cNvPicPr>
            <a:picLocks noChangeAspect="1"/>
          </p:cNvPicPr>
          <p:nvPr/>
        </p:nvPicPr>
        <p:blipFill>
          <a:blip r:embed="rId2"/>
          <a:srcRect t="27133" r="38954" b="11472"/>
          <a:stretch>
            <a:fillRect/>
          </a:stretch>
        </p:blipFill>
        <p:spPr>
          <a:xfrm>
            <a:off x="838200" y="2726327"/>
            <a:ext cx="7442791" cy="4210492"/>
          </a:xfrm>
          <a:prstGeom prst="rect">
            <a:avLst/>
          </a:prstGeom>
        </p:spPr>
      </p:pic>
      <p:sp>
        <p:nvSpPr>
          <p:cNvPr id="6" name="TextBox 5">
            <a:extLst>
              <a:ext uri="{FF2B5EF4-FFF2-40B4-BE49-F238E27FC236}">
                <a16:creationId xmlns:a16="http://schemas.microsoft.com/office/drawing/2014/main" id="{04A0020F-AC64-6286-B256-C21065EFC15F}"/>
              </a:ext>
            </a:extLst>
          </p:cNvPr>
          <p:cNvSpPr txBox="1"/>
          <p:nvPr/>
        </p:nvSpPr>
        <p:spPr>
          <a:xfrm>
            <a:off x="6844709" y="4831573"/>
            <a:ext cx="4893635" cy="1169551"/>
          </a:xfrm>
          <a:prstGeom prst="rect">
            <a:avLst/>
          </a:prstGeom>
          <a:solidFill>
            <a:schemeClr val="bg1"/>
          </a:solidFill>
          <a:ln>
            <a:solidFill>
              <a:schemeClr val="tx1"/>
            </a:solidFill>
          </a:ln>
        </p:spPr>
        <p:txBody>
          <a:bodyPr wrap="square">
            <a:spAutoFit/>
          </a:bodyPr>
          <a:lstStyle/>
          <a:p>
            <a:r>
              <a:rPr lang="en-US" sz="3500" dirty="0">
                <a:hlinkClick r:id="rId3"/>
              </a:rPr>
              <a:t>flunker.tim@gmail.com</a:t>
            </a:r>
            <a:endParaRPr lang="en-US" sz="3500" dirty="0"/>
          </a:p>
          <a:p>
            <a:r>
              <a:rPr lang="en-US" sz="3500" dirty="0"/>
              <a:t>920-217-2704</a:t>
            </a:r>
          </a:p>
        </p:txBody>
      </p:sp>
    </p:spTree>
    <p:extLst>
      <p:ext uri="{BB962C8B-B14F-4D97-AF65-F5344CB8AC3E}">
        <p14:creationId xmlns:p14="http://schemas.microsoft.com/office/powerpoint/2010/main" val="1157821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708405" y="1997898"/>
            <a:ext cx="6448927"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Bastrop, Texas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Greeneville, Tenn.</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North Marana, Ariz.</a:t>
            </a:r>
          </a:p>
        </p:txBody>
      </p:sp>
      <p:sp>
        <p:nvSpPr>
          <p:cNvPr id="8" name="TextBox 7">
            <a:extLst>
              <a:ext uri="{FF2B5EF4-FFF2-40B4-BE49-F238E27FC236}">
                <a16:creationId xmlns:a16="http://schemas.microsoft.com/office/drawing/2014/main" id="{EEFB4D62-DB09-E00A-4057-D34142956606}"/>
              </a:ext>
            </a:extLst>
          </p:cNvPr>
          <p:cNvSpPr txBox="1"/>
          <p:nvPr/>
        </p:nvSpPr>
        <p:spPr>
          <a:xfrm>
            <a:off x="377025" y="779822"/>
            <a:ext cx="711168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5EB8"/>
                </a:solidFill>
                <a:effectLst>
                  <a:outerShdw blurRad="38100" dist="38100" dir="2700000" algn="tl">
                    <a:srgbClr val="000000">
                      <a:alpha val="43137"/>
                    </a:srgbClr>
                  </a:outerShdw>
                </a:effectLst>
                <a:uLnTx/>
                <a:uFillTx/>
                <a:latin typeface="Trebuchet MS" panose="020B0603020202020204"/>
                <a:ea typeface="+mn-ea"/>
                <a:cs typeface="+mn-cs"/>
              </a:rPr>
              <a:t>2026 New Starts: </a:t>
            </a:r>
          </a:p>
        </p:txBody>
      </p:sp>
    </p:spTree>
    <p:extLst>
      <p:ext uri="{BB962C8B-B14F-4D97-AF65-F5344CB8AC3E}">
        <p14:creationId xmlns:p14="http://schemas.microsoft.com/office/powerpoint/2010/main" val="3041903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581C6F-4851-84AD-5014-9EFEB5FA16E3}"/>
              </a:ext>
            </a:extLst>
          </p:cNvPr>
          <p:cNvPicPr>
            <a:picLocks noChangeAspect="1"/>
          </p:cNvPicPr>
          <p:nvPr/>
        </p:nvPicPr>
        <p:blipFill>
          <a:blip r:embed="rId3"/>
          <a:srcRect t="6897" b="18103"/>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a:ea typeface="+mn-ea"/>
                <a:cs typeface="+mn-cs"/>
              </a:rPr>
              <a:t>New Start – Bastrop, Texas</a:t>
            </a:r>
          </a:p>
        </p:txBody>
      </p:sp>
    </p:spTree>
    <p:extLst>
      <p:ext uri="{BB962C8B-B14F-4D97-AF65-F5344CB8AC3E}">
        <p14:creationId xmlns:p14="http://schemas.microsoft.com/office/powerpoint/2010/main" val="242901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DD4FAB-5819-C0FC-058B-0C39F8ADFF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1451A4-0EE5-7551-64FF-D6E0BD466521}"/>
              </a:ext>
            </a:extLst>
          </p:cNvPr>
          <p:cNvPicPr>
            <a:picLocks noChangeAspect="1"/>
          </p:cNvPicPr>
          <p:nvPr/>
        </p:nvPicPr>
        <p:blipFill>
          <a:blip r:embed="rId3"/>
          <a:srcRect t="25000"/>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F6A95B92-FA59-E8AE-B84C-B30009DD4E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552DBDF7-CA11-EC3B-5CDF-D3040A534503}"/>
              </a:ext>
            </a:extLst>
          </p:cNvPr>
          <p:cNvSpPr txBox="1"/>
          <p:nvPr/>
        </p:nvSpPr>
        <p:spPr>
          <a:xfrm>
            <a:off x="247649" y="5747177"/>
            <a:ext cx="11696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a:ea typeface="+mn-ea"/>
                <a:cs typeface="+mn-cs"/>
              </a:rPr>
              <a:t>New Start – Greeneville, Tenn.</a:t>
            </a:r>
          </a:p>
        </p:txBody>
      </p:sp>
    </p:spTree>
    <p:extLst>
      <p:ext uri="{BB962C8B-B14F-4D97-AF65-F5344CB8AC3E}">
        <p14:creationId xmlns:p14="http://schemas.microsoft.com/office/powerpoint/2010/main" val="1935184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0F166F-47AD-01C1-FF60-E1FBAD80503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BFB959-EC9D-D4DB-774D-AB9DA8FF91BE}"/>
              </a:ext>
            </a:extLst>
          </p:cNvPr>
          <p:cNvPicPr>
            <a:picLocks noChangeAspect="1"/>
          </p:cNvPicPr>
          <p:nvPr/>
        </p:nvPicPr>
        <p:blipFill>
          <a:blip r:embed="rId3"/>
          <a:srcRect l="14286" b="14286"/>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57CFBB2F-D5F2-4E7E-93D2-855E49F87F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D2C07BA3-3D8B-9F2B-8483-F5F2F19630BC}"/>
              </a:ext>
            </a:extLst>
          </p:cNvPr>
          <p:cNvSpPr txBox="1"/>
          <p:nvPr/>
        </p:nvSpPr>
        <p:spPr>
          <a:xfrm>
            <a:off x="247649" y="5747177"/>
            <a:ext cx="11696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a:ea typeface="+mn-ea"/>
                <a:cs typeface="+mn-cs"/>
              </a:rPr>
              <a:t>New Start – North Marana, Ariz.</a:t>
            </a:r>
          </a:p>
        </p:txBody>
      </p:sp>
    </p:spTree>
    <p:extLst>
      <p:ext uri="{BB962C8B-B14F-4D97-AF65-F5344CB8AC3E}">
        <p14:creationId xmlns:p14="http://schemas.microsoft.com/office/powerpoint/2010/main" val="117267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182D-55F6-EA35-4594-59BBA0638467}"/>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36A4EC1A-E7B2-F508-DA28-D4FF11D66823}"/>
              </a:ext>
            </a:extLst>
          </p:cNvPr>
          <p:cNvPicPr>
            <a:picLocks noChangeAspect="1"/>
          </p:cNvPicPr>
          <p:nvPr/>
        </p:nvPicPr>
        <p:blipFill rotWithShape="1">
          <a:blip r:embed="rId3"/>
          <a:srcRect t="9851" r="64688" b="5075"/>
          <a:stretch>
            <a:fillRect/>
          </a:stretch>
        </p:blipFill>
        <p:spPr>
          <a:xfrm>
            <a:off x="7875474" y="0"/>
            <a:ext cx="4316526" cy="6858000"/>
          </a:xfrm>
          <a:prstGeom prst="rect">
            <a:avLst/>
          </a:prstGeom>
        </p:spPr>
      </p:pic>
      <p:sp>
        <p:nvSpPr>
          <p:cNvPr id="6" name="TextBox 5">
            <a:extLst>
              <a:ext uri="{FF2B5EF4-FFF2-40B4-BE49-F238E27FC236}">
                <a16:creationId xmlns:a16="http://schemas.microsoft.com/office/drawing/2014/main" id="{C485ED41-95DC-2F71-2CF7-92CDDB9CA0B2}"/>
              </a:ext>
            </a:extLst>
          </p:cNvPr>
          <p:cNvSpPr txBox="1"/>
          <p:nvPr/>
        </p:nvSpPr>
        <p:spPr>
          <a:xfrm>
            <a:off x="377024" y="2397948"/>
            <a:ext cx="7111688"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Good Shepherd, Holmen, Wis.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Mount Olive, St. Paul, Minn.</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Resurrection, Chesapeake, Va.</a:t>
            </a:r>
          </a:p>
        </p:txBody>
      </p:sp>
      <p:sp>
        <p:nvSpPr>
          <p:cNvPr id="8" name="TextBox 7">
            <a:extLst>
              <a:ext uri="{FF2B5EF4-FFF2-40B4-BE49-F238E27FC236}">
                <a16:creationId xmlns:a16="http://schemas.microsoft.com/office/drawing/2014/main" id="{619B1B7A-DC35-0516-4904-7614D9720B05}"/>
              </a:ext>
            </a:extLst>
          </p:cNvPr>
          <p:cNvSpPr txBox="1"/>
          <p:nvPr/>
        </p:nvSpPr>
        <p:spPr>
          <a:xfrm>
            <a:off x="377024" y="875072"/>
            <a:ext cx="711168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5EB8"/>
                </a:solidFill>
                <a:effectLst>
                  <a:outerShdw blurRad="38100" dist="38100" dir="2700000" algn="tl">
                    <a:srgbClr val="000000">
                      <a:alpha val="43137"/>
                    </a:srgbClr>
                  </a:outerShdw>
                </a:effectLst>
                <a:uLnTx/>
                <a:uFillTx/>
                <a:latin typeface="Trebuchet MS" panose="020B0603020202020204"/>
                <a:ea typeface="+mn-ea"/>
                <a:cs typeface="+mn-cs"/>
              </a:rPr>
              <a:t>2026 Enhancements: </a:t>
            </a:r>
          </a:p>
        </p:txBody>
      </p:sp>
    </p:spTree>
    <p:extLst>
      <p:ext uri="{BB962C8B-B14F-4D97-AF65-F5344CB8AC3E}">
        <p14:creationId xmlns:p14="http://schemas.microsoft.com/office/powerpoint/2010/main" val="97209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D20B8-CC7F-F452-108E-001B4393D408}"/>
              </a:ext>
            </a:extLst>
          </p:cNvPr>
          <p:cNvPicPr>
            <a:picLocks noChangeAspect="1"/>
          </p:cNvPicPr>
          <p:nvPr/>
        </p:nvPicPr>
        <p:blipFill>
          <a:blip r:embed="rId3"/>
          <a:stretch>
            <a:fillRect/>
          </a:stretch>
        </p:blipFill>
        <p:spPr>
          <a:xfrm>
            <a:off x="4547388" y="1004223"/>
            <a:ext cx="7079729" cy="4849553"/>
          </a:xfrm>
          <a:prstGeom prst="rect">
            <a:avLst/>
          </a:prstGeom>
        </p:spPr>
      </p:pic>
      <p:sp>
        <p:nvSpPr>
          <p:cNvPr id="4" name="TextBox 3">
            <a:extLst>
              <a:ext uri="{FF2B5EF4-FFF2-40B4-BE49-F238E27FC236}">
                <a16:creationId xmlns:a16="http://schemas.microsoft.com/office/drawing/2014/main" id="{8D1F90BB-BB9C-FB11-A186-40B2FB148DD1}"/>
              </a:ext>
            </a:extLst>
          </p:cNvPr>
          <p:cNvSpPr txBox="1"/>
          <p:nvPr/>
        </p:nvSpPr>
        <p:spPr>
          <a:xfrm>
            <a:off x="564883" y="2028615"/>
            <a:ext cx="3939939"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603020202020204"/>
                <a:ea typeface="Calibri" panose="020F0502020204030204" pitchFamily="34" charset="0"/>
                <a:cs typeface="Times New Roman" panose="02020603050405020304" pitchFamily="18" charset="0"/>
              </a:rPr>
              <a:t>Balancing gratitude, needs, and stewardship</a:t>
            </a:r>
          </a:p>
        </p:txBody>
      </p:sp>
    </p:spTree>
    <p:extLst>
      <p:ext uri="{BB962C8B-B14F-4D97-AF65-F5344CB8AC3E}">
        <p14:creationId xmlns:p14="http://schemas.microsoft.com/office/powerpoint/2010/main" val="1771510596"/>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0MissionsIn10Years-PPT-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2351</TotalTime>
  <Words>3065</Words>
  <Application>Microsoft Office PowerPoint</Application>
  <PresentationFormat>Widescreen</PresentationFormat>
  <Paragraphs>244</Paragraphs>
  <Slides>31</Slides>
  <Notes>15</Notes>
  <HiddenSlides>16</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Aptos</vt:lpstr>
      <vt:lpstr>Arial</vt:lpstr>
      <vt:lpstr>barlow</vt:lpstr>
      <vt:lpstr>Barlow Condensed Medium</vt:lpstr>
      <vt:lpstr>Calibri</vt:lpstr>
      <vt:lpstr>system-ui</vt:lpstr>
      <vt:lpstr>Times New Roman</vt:lpstr>
      <vt:lpstr>Trebuchet MS</vt:lpstr>
      <vt:lpstr>3_Office Theme</vt:lpstr>
      <vt:lpstr>2_Office Theme</vt:lpstr>
      <vt:lpstr>100MissionsIn10Years-PPT-Template</vt:lpstr>
      <vt:lpstr>5_Custom Design</vt:lpstr>
      <vt:lpstr>6_Office Theme</vt:lpstr>
      <vt:lpstr>WELS Home Missions/ 100 Missions in 10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missions celebrate grand openings</vt:lpstr>
      <vt:lpstr>PowerPoint Presentation</vt:lpstr>
      <vt:lpstr>MINNESOTA DISTRICT Mission Board (MN DMB) </vt:lpstr>
      <vt:lpstr>MN DMB: Members</vt:lpstr>
      <vt:lpstr>PowerPoint Presentation</vt:lpstr>
      <vt:lpstr>Minnesota District</vt:lpstr>
      <vt:lpstr>MN DMB: Behind the Scenes</vt:lpstr>
      <vt:lpstr>TYPES of HOME MISSIONS</vt:lpstr>
      <vt:lpstr>TYPES of HOME MISSIONS</vt:lpstr>
      <vt:lpstr>TYPES of HOME MISSIONS</vt:lpstr>
      <vt:lpstr>MN DMB: HOME MISSIONS</vt:lpstr>
      <vt:lpstr>MN DMB: Pipe Line</vt:lpstr>
      <vt:lpstr>MN DMB: Pipe Line</vt:lpstr>
      <vt:lpstr>PowerPoint Presentation</vt:lpstr>
      <vt:lpstr>PowerPoint Presentation</vt:lpstr>
      <vt:lpstr>PowerPoint Presentation</vt:lpstr>
      <vt:lpstr>Beautiful Savior, Austin, MN</vt:lpstr>
      <vt:lpstr>Beautiful Savior, Austin, MN</vt:lpstr>
      <vt:lpstr>Beautiful Savior, Austin, MN</vt:lpstr>
      <vt:lpstr>Beautiful Savior, Austin, MN</vt:lpstr>
      <vt:lpstr>Beautiful Savior, Austin, MN</vt:lpstr>
      <vt:lpstr>Beautiful Savior, Austin, MN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Stephen Schmiel</dc:creator>
  <cp:lastModifiedBy>Stephen Schmiel</cp:lastModifiedBy>
  <cp:revision>1</cp:revision>
  <dcterms:created xsi:type="dcterms:W3CDTF">2026-02-10T12:03:07Z</dcterms:created>
  <dcterms:modified xsi:type="dcterms:W3CDTF">2026-06-09T15:25:09Z</dcterms:modified>
</cp:coreProperties>
</file>