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aleway"/>
      <p:regular r:id="rId18"/>
      <p:bold r:id="rId19"/>
      <p:italic r:id="rId20"/>
      <p:boldItalic r:id="rId21"/>
    </p:embeddedFont>
    <p:embeddedFont>
      <p:font typeface="Rasa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6" roundtripDataSignature="AMtx7mhyo4SUKGZGIVRhKnQ26GbD+v5u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italic.fntdata"/><Relationship Id="rId22" Type="http://schemas.openxmlformats.org/officeDocument/2006/relationships/font" Target="fonts/Rasa-regular.fntdata"/><Relationship Id="rId21" Type="http://schemas.openxmlformats.org/officeDocument/2006/relationships/font" Target="fonts/Raleway-boldItalic.fntdata"/><Relationship Id="rId24" Type="http://schemas.openxmlformats.org/officeDocument/2006/relationships/font" Target="fonts/Rasa-italic.fntdata"/><Relationship Id="rId23" Type="http://schemas.openxmlformats.org/officeDocument/2006/relationships/font" Target="fonts/Ras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font" Target="fonts/Ras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aleway-bold.fntdata"/><Relationship Id="rId1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_1">
    <p:bg>
      <p:bgPr>
        <a:solidFill>
          <a:srgbClr val="1E2742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" name="Google Shape;10;p14"/>
          <p:cNvSpPr txBox="1"/>
          <p:nvPr>
            <p:ph type="title"/>
          </p:nvPr>
        </p:nvSpPr>
        <p:spPr>
          <a:xfrm>
            <a:off x="695175" y="566525"/>
            <a:ext cx="3769800" cy="238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  <a:defRPr b="1" sz="6500">
                <a:solidFill>
                  <a:schemeClr val="lt1"/>
                </a:solidFill>
                <a:latin typeface="Rasa"/>
                <a:ea typeface="Rasa"/>
                <a:cs typeface="Rasa"/>
                <a:sym typeface="Ras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14"/>
          <p:cNvSpPr txBox="1"/>
          <p:nvPr>
            <p:ph idx="1" type="subTitle"/>
          </p:nvPr>
        </p:nvSpPr>
        <p:spPr>
          <a:xfrm>
            <a:off x="695175" y="2951922"/>
            <a:ext cx="37698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None/>
              <a:defRPr b="1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14"/>
          <p:cNvSpPr txBox="1"/>
          <p:nvPr>
            <p:ph idx="2" type="subTitle"/>
          </p:nvPr>
        </p:nvSpPr>
        <p:spPr>
          <a:xfrm>
            <a:off x="695175" y="3468388"/>
            <a:ext cx="3769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None/>
              <a:defRPr b="1" sz="140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ts val="1400"/>
              <a:buFont typeface="Raleway"/>
              <a:buNone/>
              <a:defRPr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pic>
        <p:nvPicPr>
          <p:cNvPr id="13" name="Google Shape;13;p14" title="GraceInAction_Icon_Cream.png"/>
          <p:cNvPicPr preferRelativeResize="0"/>
          <p:nvPr/>
        </p:nvPicPr>
        <p:blipFill rotWithShape="1">
          <a:blip r:embed="rId2">
            <a:alphaModFix/>
          </a:blip>
          <a:srcRect b="0" l="11141" r="22268" t="0"/>
          <a:stretch/>
        </p:blipFill>
        <p:spPr>
          <a:xfrm>
            <a:off x="5820251" y="76200"/>
            <a:ext cx="3323750" cy="499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4" title="GraceInAction_Logo_Horizontal_White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4924" y="4201158"/>
            <a:ext cx="2889026" cy="77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- dark">
  <p:cSld name="MAIN_POINT_1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882150" y="1548025"/>
            <a:ext cx="73797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  <a:defRPr b="1" sz="6500">
                <a:solidFill>
                  <a:schemeClr val="lt1"/>
                </a:solidFill>
                <a:latin typeface="Rasa"/>
                <a:ea typeface="Rasa"/>
                <a:cs typeface="Rasa"/>
                <a:sym typeface="Ras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7" name="Google Shape;17;p15" title="GraceInAction_Logo_Horizontal_White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779008" y="4133088"/>
            <a:ext cx="3291724" cy="8778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ullets - dark">
  <p:cSld name="TITLE_AND_BODY_1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6"/>
          <p:cNvSpPr/>
          <p:nvPr/>
        </p:nvSpPr>
        <p:spPr>
          <a:xfrm>
            <a:off x="0" y="-12425"/>
            <a:ext cx="9144000" cy="1028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" name="Google Shape;20;p16"/>
          <p:cNvSpPr txBox="1"/>
          <p:nvPr>
            <p:ph idx="1" type="body"/>
          </p:nvPr>
        </p:nvSpPr>
        <p:spPr>
          <a:xfrm>
            <a:off x="311700" y="1024425"/>
            <a:ext cx="8520600" cy="35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indent="-330200" lvl="1" marL="9144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Char char="○"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indent="-317500" lvl="2" marL="13716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indent="-317500" lvl="3" marL="18288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indent="-317500" lvl="4" marL="22860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indent="-317500" lvl="5" marL="27432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indent="-317500" lvl="6" marL="32004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indent="-317500" lvl="7" marL="365760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indent="-317500" lvl="8" marL="411480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21" name="Google Shape;21;p16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asa"/>
              <a:buNone/>
              <a:defRPr b="1" sz="3400">
                <a:solidFill>
                  <a:schemeClr val="lt1"/>
                </a:solidFill>
                <a:latin typeface="Rasa"/>
                <a:ea typeface="Rasa"/>
                <a:cs typeface="Rasa"/>
                <a:sym typeface="Ras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22" name="Google Shape;22;p16" title="GraceInAction_Icon_Maroon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519675" y="4509500"/>
            <a:ext cx="537100" cy="53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idx="1" type="body"/>
          </p:nvPr>
        </p:nvSpPr>
        <p:spPr>
          <a:xfrm>
            <a:off x="311700" y="868625"/>
            <a:ext cx="8520600" cy="37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  <a:defRPr b="0" i="0" sz="18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Char char="○"/>
              <a:defRPr b="0" i="0" sz="16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400"/>
              <a:buFont typeface="Raleway"/>
              <a:buChar char="■"/>
              <a:defRPr b="0" i="0" sz="14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62933"/>
              </a:buClr>
              <a:buSzPts val="3400"/>
              <a:buFont typeface="Rasa"/>
              <a:buNone/>
              <a:defRPr b="1" i="0" sz="3400" u="none" cap="none" strike="noStrike">
                <a:solidFill>
                  <a:srgbClr val="762933"/>
                </a:solidFill>
                <a:latin typeface="Rasa"/>
                <a:ea typeface="Rasa"/>
                <a:cs typeface="Rasa"/>
                <a:sym typeface="Ras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/>
          <p:nvPr>
            <p:ph type="title"/>
          </p:nvPr>
        </p:nvSpPr>
        <p:spPr>
          <a:xfrm>
            <a:off x="695175" y="566525"/>
            <a:ext cx="3769800" cy="238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</a:pPr>
            <a:r>
              <a:rPr lang="en-US"/>
              <a:t>Report to Minnesota District</a:t>
            </a:r>
            <a:endParaRPr/>
          </a:p>
        </p:txBody>
      </p:sp>
      <p:sp>
        <p:nvSpPr>
          <p:cNvPr id="28" name="Google Shape;28;p1"/>
          <p:cNvSpPr txBox="1"/>
          <p:nvPr>
            <p:ph idx="1" type="subTitle"/>
          </p:nvPr>
        </p:nvSpPr>
        <p:spPr>
          <a:xfrm>
            <a:off x="695175" y="2951922"/>
            <a:ext cx="37698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aleway"/>
              <a:buNone/>
            </a:pPr>
            <a:r>
              <a:t/>
            </a:r>
            <a:endParaRPr/>
          </a:p>
        </p:txBody>
      </p:sp>
      <p:sp>
        <p:nvSpPr>
          <p:cNvPr id="29" name="Google Shape;29;p1"/>
          <p:cNvSpPr txBox="1"/>
          <p:nvPr>
            <p:ph idx="2" type="subTitle"/>
          </p:nvPr>
        </p:nvSpPr>
        <p:spPr>
          <a:xfrm>
            <a:off x="695175" y="3468388"/>
            <a:ext cx="3769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Raleway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/>
          <p:nvPr>
            <p:ph type="title"/>
          </p:nvPr>
        </p:nvSpPr>
        <p:spPr>
          <a:xfrm>
            <a:off x="882150" y="1548025"/>
            <a:ext cx="73797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</a:pPr>
            <a:r>
              <a:rPr lang="en-US"/>
              <a:t>Your capacity may be limited – </a:t>
            </a:r>
            <a:br>
              <a:rPr lang="en-US"/>
            </a:br>
            <a:r>
              <a:rPr lang="en-US"/>
              <a:t>Can we help?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>
            <p:ph type="title"/>
          </p:nvPr>
        </p:nvSpPr>
        <p:spPr>
          <a:xfrm>
            <a:off x="575075" y="1548025"/>
            <a:ext cx="82332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</a:pPr>
            <a:r>
              <a:rPr lang="en-US"/>
              <a:t>Your Situation may be Similar to others– </a:t>
            </a:r>
            <a:br>
              <a:rPr lang="en-US"/>
            </a:br>
            <a:r>
              <a:rPr lang="en-US"/>
              <a:t>But always Unique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953600" y="1940925"/>
            <a:ext cx="73797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</a:pPr>
            <a:r>
              <a:rPr lang="en-US"/>
              <a:t>It Starts with a Conversation</a:t>
            </a:r>
            <a:br>
              <a:rPr lang="en-US"/>
            </a:br>
            <a:r>
              <a:rPr lang="en-US"/>
              <a:t>Grace-in-action.com</a:t>
            </a:r>
            <a:endParaRPr/>
          </a:p>
        </p:txBody>
      </p:sp>
      <p:pic>
        <p:nvPicPr>
          <p:cNvPr id="90" name="Google Shape;9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86625" y="160750"/>
            <a:ext cx="1685924" cy="1685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 txBox="1"/>
          <p:nvPr>
            <p:ph type="title"/>
          </p:nvPr>
        </p:nvSpPr>
        <p:spPr>
          <a:xfrm>
            <a:off x="882150" y="1548025"/>
            <a:ext cx="73797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</a:pPr>
            <a:r>
              <a:rPr lang="en-US"/>
              <a:t>“Grace in Action is the Ministry behind the Ministries”  </a:t>
            </a:r>
            <a:br>
              <a:rPr lang="en-US"/>
            </a:br>
            <a:r>
              <a:rPr i="1" lang="en-US" sz="2400"/>
              <a:t>Sean Young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"/>
          <p:cNvSpPr txBox="1"/>
          <p:nvPr>
            <p:ph idx="1" type="body"/>
          </p:nvPr>
        </p:nvSpPr>
        <p:spPr>
          <a:xfrm>
            <a:off x="311700" y="1024425"/>
            <a:ext cx="8520600" cy="39840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Grace in Action (GIA) is a WELS Ministry Partner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US" sz="2800"/>
              <a:t>Celebrating 15 years of ministry!</a:t>
            </a:r>
            <a:endParaRPr b="1"/>
          </a:p>
          <a:p>
            <a:pPr indent="-3429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○"/>
            </a:pPr>
            <a:r>
              <a:rPr lang="en-US" sz="2800"/>
              <a:t>Staffed by four full-time called workers with over 120 years of ministry experience</a:t>
            </a:r>
            <a:endParaRPr/>
          </a:p>
          <a:p>
            <a:pPr indent="-3429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○"/>
            </a:pPr>
            <a:r>
              <a:rPr lang="en-US" sz="2800"/>
              <a:t>Served by 10+ adjuncts in various capacities</a:t>
            </a:r>
            <a:endParaRPr/>
          </a:p>
          <a:p>
            <a:pPr indent="0" lvl="0" marL="1143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800"/>
          </a:p>
          <a:p>
            <a:pPr indent="0" lvl="0" marL="1143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asa"/>
              <a:buNone/>
            </a:pPr>
            <a:r>
              <a:rPr lang="en-US" sz="3800"/>
              <a:t>Who is Grace is Action?</a:t>
            </a:r>
            <a:endParaRPr sz="3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 txBox="1"/>
          <p:nvPr>
            <p:ph idx="1" type="body"/>
          </p:nvPr>
        </p:nvSpPr>
        <p:spPr>
          <a:xfrm>
            <a:off x="143219" y="1024425"/>
            <a:ext cx="9000781" cy="35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ctr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b="1" i="1" lang="en-US" sz="2800"/>
              <a:t>By God’s grace, we move ministry forward to connect more people to Jesus.</a:t>
            </a:r>
            <a:r>
              <a:rPr b="1" i="1" lang="en-US" sz="2800"/>
              <a:t> </a:t>
            </a:r>
            <a:r>
              <a:rPr b="1" lang="en-US" sz="2800"/>
              <a:t>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b="1" sz="2800"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b="1" lang="en-US" sz="2800"/>
              <a:t>Strengthen</a:t>
            </a:r>
            <a:r>
              <a:rPr lang="en-US" sz="2800"/>
              <a:t> – </a:t>
            </a:r>
            <a:r>
              <a:rPr i="1" lang="en-US" sz="2800"/>
              <a:t>Equip leaders and ministries…  </a:t>
            </a:r>
            <a:endParaRPr sz="2800"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b="1" lang="en-US" sz="2800"/>
              <a:t>Serve</a:t>
            </a:r>
            <a:r>
              <a:rPr lang="en-US" sz="2800"/>
              <a:t> – </a:t>
            </a:r>
            <a:r>
              <a:rPr i="1" lang="en-US" sz="2800"/>
              <a:t>Love leaders and ministries where they are...</a:t>
            </a:r>
            <a:endParaRPr sz="2800"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b="1" lang="en-US" sz="2800"/>
              <a:t>Support</a:t>
            </a:r>
            <a:r>
              <a:rPr lang="en-US" sz="2800"/>
              <a:t> – </a:t>
            </a:r>
            <a:r>
              <a:rPr i="1" lang="en-US" sz="2800"/>
              <a:t>Walk alongside leaders and ministries…</a:t>
            </a:r>
            <a:endParaRPr sz="2800"/>
          </a:p>
        </p:txBody>
      </p:sp>
      <p:sp>
        <p:nvSpPr>
          <p:cNvPr id="46" name="Google Shape;46;p4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asa"/>
              <a:buNone/>
            </a:pPr>
            <a:r>
              <a:rPr lang="en-US" sz="3800"/>
              <a:t>What is GIA’s Mission?</a:t>
            </a:r>
            <a:endParaRPr sz="3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" type="body"/>
          </p:nvPr>
        </p:nvSpPr>
        <p:spPr>
          <a:xfrm>
            <a:off x="311700" y="958468"/>
            <a:ext cx="8520600" cy="38723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lang="en-US" sz="2800"/>
              <a:t>To carry out its mission, GIA uses many tools to provide services in: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Team building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Strategic Planning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Organizational Ministry Assessments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Personal</a:t>
            </a:r>
            <a:r>
              <a:rPr lang="en-US" sz="2800"/>
              <a:t> Growth - 360 Reviews / Clifton Strengths / Working Genius</a:t>
            </a:r>
            <a:endParaRPr/>
          </a:p>
          <a:p>
            <a:pPr indent="0" lvl="0" marL="1143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None/>
            </a:pPr>
            <a:r>
              <a:t/>
            </a:r>
            <a:endParaRPr/>
          </a:p>
        </p:txBody>
      </p:sp>
      <p:sp>
        <p:nvSpPr>
          <p:cNvPr id="52" name="Google Shape;52;p5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asa"/>
              <a:buNone/>
            </a:pPr>
            <a:r>
              <a:rPr lang="en-US" sz="3800"/>
              <a:t>What does GIA do?</a:t>
            </a:r>
            <a:endParaRPr sz="3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/>
          <p:nvPr>
            <p:ph idx="1" type="body"/>
          </p:nvPr>
        </p:nvSpPr>
        <p:spPr>
          <a:xfrm>
            <a:off x="311700" y="1024425"/>
            <a:ext cx="8520600" cy="39840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Investment in God’s people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Serving called and lay leaders</a:t>
            </a:r>
            <a:endParaRPr/>
          </a:p>
          <a:p>
            <a:pPr indent="-3302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Char char="○"/>
            </a:pPr>
            <a:r>
              <a:rPr lang="en-US" sz="2400"/>
              <a:t>Pastors via CrossTrain coaching</a:t>
            </a:r>
            <a:endParaRPr sz="2600"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lang="en-US" sz="2800"/>
              <a:t>Mentor, train, and support</a:t>
            </a:r>
            <a:endParaRPr/>
          </a:p>
          <a:p>
            <a:pPr indent="-3429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Char char="●"/>
            </a:pPr>
            <a:r>
              <a:rPr b="1" lang="en-US" sz="2800"/>
              <a:t>Goal:</a:t>
            </a:r>
            <a:r>
              <a:rPr lang="en-US" sz="2800"/>
              <a:t> Help build resilient called workers that stay in public ministry</a:t>
            </a:r>
            <a:endParaRPr/>
          </a:p>
          <a:p>
            <a:pPr indent="0" lvl="0" marL="1143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aleway"/>
              <a:buNone/>
            </a:pPr>
            <a:r>
              <a:t/>
            </a:r>
            <a:endParaRPr/>
          </a:p>
        </p:txBody>
      </p:sp>
      <p:sp>
        <p:nvSpPr>
          <p:cNvPr id="58" name="Google Shape;58;p6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asa"/>
              <a:buNone/>
            </a:pPr>
            <a:r>
              <a:rPr lang="en-US" sz="3800"/>
              <a:t>What does GIA do - Coaching</a:t>
            </a:r>
            <a:endParaRPr sz="3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idx="1" type="body"/>
          </p:nvPr>
        </p:nvSpPr>
        <p:spPr>
          <a:xfrm>
            <a:off x="110169" y="958467"/>
            <a:ext cx="8846544" cy="36104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</a:pPr>
            <a:r>
              <a:rPr b="1" lang="en-US" sz="2800"/>
              <a:t>Purpose: </a:t>
            </a:r>
            <a:r>
              <a:rPr lang="en-US" sz="2800"/>
              <a:t>Increase ministry team/leader capacity</a:t>
            </a:r>
            <a:endParaRPr/>
          </a:p>
          <a:p>
            <a:pPr indent="-3302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Char char="○"/>
            </a:pPr>
            <a:r>
              <a:rPr lang="en-US" sz="2800"/>
              <a:t>Part-time leadership roles</a:t>
            </a:r>
            <a:endParaRPr/>
          </a:p>
          <a:p>
            <a:pPr indent="-3302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Char char="○"/>
            </a:pPr>
            <a:r>
              <a:rPr lang="en-US" sz="2800"/>
              <a:t>Temporary or long term</a:t>
            </a:r>
            <a:endParaRPr/>
          </a:p>
          <a:p>
            <a:pPr indent="-3302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Char char="○"/>
            </a:pPr>
            <a:r>
              <a:rPr lang="en-US" sz="2800"/>
              <a:t>Project or role specific</a:t>
            </a:r>
            <a:endParaRPr/>
          </a:p>
          <a:p>
            <a:pPr indent="-3302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Char char="○"/>
            </a:pPr>
            <a:r>
              <a:rPr i="1" lang="en-US" sz="2400"/>
              <a:t>Examples: Leadership in areas of school curriculum and enrollment development. Broader support in staff development, operations, and finances.</a:t>
            </a:r>
            <a:endParaRPr/>
          </a:p>
          <a:p>
            <a:pPr indent="0" lvl="1" marL="5842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-2286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  <a:p>
            <a:pPr indent="-228600" lvl="1" marL="914400" rtl="0" algn="l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sp>
        <p:nvSpPr>
          <p:cNvPr id="64" name="Google Shape;64;p7"/>
          <p:cNvSpPr txBox="1"/>
          <p:nvPr>
            <p:ph type="title"/>
          </p:nvPr>
        </p:nvSpPr>
        <p:spPr>
          <a:xfrm>
            <a:off x="311700" y="135025"/>
            <a:ext cx="8520600" cy="7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Rasa"/>
              <a:buNone/>
            </a:pPr>
            <a:r>
              <a:rPr lang="en-US" sz="3800"/>
              <a:t>What does GIA do – Fractional Services</a:t>
            </a:r>
            <a:endParaRPr sz="3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/>
          <p:nvPr>
            <p:ph type="title"/>
          </p:nvPr>
        </p:nvSpPr>
        <p:spPr>
          <a:xfrm>
            <a:off x="882150" y="1548025"/>
            <a:ext cx="73797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</a:pPr>
            <a:r>
              <a:rPr lang="en-US"/>
              <a:t>GIA is a solution focused ministry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/>
          <p:nvPr>
            <p:ph type="title"/>
          </p:nvPr>
        </p:nvSpPr>
        <p:spPr>
          <a:xfrm>
            <a:off x="882150" y="1548025"/>
            <a:ext cx="7379700" cy="177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Rasa"/>
              <a:buNone/>
            </a:pPr>
            <a:r>
              <a:rPr lang="en-US"/>
              <a:t>Asking for </a:t>
            </a:r>
            <a:r>
              <a:rPr lang="en-US"/>
              <a:t>Help</a:t>
            </a:r>
            <a:r>
              <a:rPr lang="en-US"/>
              <a:t> – Scary, but Healthy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IA Presentation Template Theme">
  <a:themeElements>
    <a:clrScheme name="Simple Light">
      <a:dk1>
        <a:srgbClr val="1E2742"/>
      </a:dk1>
      <a:lt1>
        <a:srgbClr val="FFFFFF"/>
      </a:lt1>
      <a:dk2>
        <a:srgbClr val="762933"/>
      </a:dk2>
      <a:lt2>
        <a:srgbClr val="000000"/>
      </a:lt2>
      <a:accent1>
        <a:srgbClr val="1E2742"/>
      </a:accent1>
      <a:accent2>
        <a:srgbClr val="762933"/>
      </a:accent2>
      <a:accent3>
        <a:srgbClr val="000000"/>
      </a:accent3>
      <a:accent4>
        <a:srgbClr val="F2EEE8"/>
      </a:accent4>
      <a:accent5>
        <a:srgbClr val="FFFFFF"/>
      </a:accent5>
      <a:accent6>
        <a:srgbClr val="FFFFFF"/>
      </a:accent6>
      <a:hlink>
        <a:srgbClr val="0000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