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86" r:id="rId5"/>
    <p:sldMasterId id="2147483768" r:id="rId6"/>
    <p:sldMasterId id="2147483776" r:id="rId7"/>
    <p:sldMasterId id="2147483780" r:id="rId8"/>
  </p:sldMasterIdLst>
  <p:notesMasterIdLst>
    <p:notesMasterId r:id="rId23"/>
  </p:notesMasterIdLst>
  <p:sldIdLst>
    <p:sldId id="310" r:id="rId9"/>
    <p:sldId id="285" r:id="rId10"/>
    <p:sldId id="309" r:id="rId11"/>
    <p:sldId id="289" r:id="rId12"/>
    <p:sldId id="291" r:id="rId13"/>
    <p:sldId id="292" r:id="rId14"/>
    <p:sldId id="299" r:id="rId15"/>
    <p:sldId id="294" r:id="rId16"/>
    <p:sldId id="295" r:id="rId17"/>
    <p:sldId id="296" r:id="rId18"/>
    <p:sldId id="301" r:id="rId19"/>
    <p:sldId id="300" r:id="rId20"/>
    <p:sldId id="305" r:id="rId21"/>
    <p:sldId id="3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D61408-C297-0339-0652-8D4329DD9017}" name="Kurt Lueneburg" initials="KL" userId="S::kurt.lueneburg@wels.net::87948e5c-bd4f-4158-bdcf-8ecabe171bdb" providerId="AD"/>
  <p188:author id="{B21BF5AB-34BA-0890-C222-2A311882A746}" name="Adam Goede" initials="AG" userId="S::adam.goede@wels.net::1adf03b5-6465-4170-a090-1a3f40b9196d" providerId="AD"/>
  <p188:author id="{D42047D8-FB7F-3CF5-565C-1914418A5165}" name="Kurt Lueneburg" initials="KL" userId="S::Kurt.Lueneburg@wels.net::87948e5c-bd4f-4158-bdcf-8ecabe171b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2038"/>
    <a:srgbClr val="0B2940"/>
    <a:srgbClr val="244D66"/>
    <a:srgbClr val="602534"/>
    <a:srgbClr val="14B6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86BDBF-7097-4C7F-B9AB-C6E616138A96}" v="1" dt="2026-05-21T18:59:20.8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Goede" userId="1adf03b5-6465-4170-a090-1a3f40b9196d" providerId="ADAL" clId="{EF7FD36F-D993-4AFB-99D8-E70FFE205F76}"/>
    <pc:docChg chg="undo custSel addSld delSld modSld sldOrd addMainMaster delMainMaster modMainMaster">
      <pc:chgData name="Adam Goede" userId="1adf03b5-6465-4170-a090-1a3f40b9196d" providerId="ADAL" clId="{EF7FD36F-D993-4AFB-99D8-E70FFE205F76}" dt="2026-05-21T16:24:23.509" v="3540" actId="20577"/>
      <pc:docMkLst>
        <pc:docMk/>
      </pc:docMkLst>
      <pc:sldChg chg="addSp delSp modSp mod modShow modNotesTx">
        <pc:chgData name="Adam Goede" userId="1adf03b5-6465-4170-a090-1a3f40b9196d" providerId="ADAL" clId="{EF7FD36F-D993-4AFB-99D8-E70FFE205F76}" dt="2026-05-19T19:06:26.155" v="2144" actId="6549"/>
        <pc:sldMkLst>
          <pc:docMk/>
          <pc:sldMk cId="785719017" sldId="289"/>
        </pc:sldMkLst>
        <pc:spChg chg="mod">
          <ac:chgData name="Adam Goede" userId="1adf03b5-6465-4170-a090-1a3f40b9196d" providerId="ADAL" clId="{EF7FD36F-D993-4AFB-99D8-E70FFE205F76}" dt="2026-05-19T19:04:03.479" v="2139" actId="20577"/>
          <ac:spMkLst>
            <pc:docMk/>
            <pc:sldMk cId="785719017" sldId="289"/>
            <ac:spMk id="7" creationId="{6D05C7C7-AB39-423B-1CF8-09F6BEC5E701}"/>
          </ac:spMkLst>
        </pc:spChg>
        <pc:picChg chg="add mod">
          <ac:chgData name="Adam Goede" userId="1adf03b5-6465-4170-a090-1a3f40b9196d" providerId="ADAL" clId="{EF7FD36F-D993-4AFB-99D8-E70FFE205F76}" dt="2026-05-19T19:04:21.641" v="2143" actId="1076"/>
          <ac:picMkLst>
            <pc:docMk/>
            <pc:sldMk cId="785719017" sldId="289"/>
            <ac:picMk id="8" creationId="{79E4D3BC-35FC-AA8B-9152-0152429A92F5}"/>
          </ac:picMkLst>
        </pc:picChg>
      </pc:sldChg>
      <pc:sldChg chg="modSp mod modNotesTx">
        <pc:chgData name="Adam Goede" userId="1adf03b5-6465-4170-a090-1a3f40b9196d" providerId="ADAL" clId="{EF7FD36F-D993-4AFB-99D8-E70FFE205F76}" dt="2026-05-19T16:45:02.161" v="1842" actId="6549"/>
        <pc:sldMkLst>
          <pc:docMk/>
          <pc:sldMk cId="721870198" sldId="291"/>
        </pc:sldMkLst>
        <pc:spChg chg="mod">
          <ac:chgData name="Adam Goede" userId="1adf03b5-6465-4170-a090-1a3f40b9196d" providerId="ADAL" clId="{EF7FD36F-D993-4AFB-99D8-E70FFE205F76}" dt="2026-05-19T16:37:52.911" v="1531" actId="20577"/>
          <ac:spMkLst>
            <pc:docMk/>
            <pc:sldMk cId="721870198" sldId="291"/>
            <ac:spMk id="4" creationId="{00E0646D-D59C-8455-10AA-8E18673EFDA0}"/>
          </ac:spMkLst>
        </pc:spChg>
      </pc:sldChg>
      <pc:sldChg chg="addSp delSp modSp mod ord modShow modNotesTx">
        <pc:chgData name="Adam Goede" userId="1adf03b5-6465-4170-a090-1a3f40b9196d" providerId="ADAL" clId="{EF7FD36F-D993-4AFB-99D8-E70FFE205F76}" dt="2026-05-19T20:47:38.294" v="3058" actId="20577"/>
        <pc:sldMkLst>
          <pc:docMk/>
          <pc:sldMk cId="2683895819" sldId="292"/>
        </pc:sldMkLst>
        <pc:spChg chg="mod">
          <ac:chgData name="Adam Goede" userId="1adf03b5-6465-4170-a090-1a3f40b9196d" providerId="ADAL" clId="{EF7FD36F-D993-4AFB-99D8-E70FFE205F76}" dt="2026-05-19T19:28:40.465" v="2178" actId="20577"/>
          <ac:spMkLst>
            <pc:docMk/>
            <pc:sldMk cId="2683895819" sldId="292"/>
            <ac:spMk id="3" creationId="{99D30178-D6FF-6F9D-FDB9-242C3E643F4D}"/>
          </ac:spMkLst>
        </pc:spChg>
        <pc:picChg chg="add mod">
          <ac:chgData name="Adam Goede" userId="1adf03b5-6465-4170-a090-1a3f40b9196d" providerId="ADAL" clId="{EF7FD36F-D993-4AFB-99D8-E70FFE205F76}" dt="2026-05-19T19:09:09.566" v="2152" actId="14100"/>
          <ac:picMkLst>
            <pc:docMk/>
            <pc:sldMk cId="2683895819" sldId="292"/>
            <ac:picMk id="6" creationId="{2FAB9ED4-22E5-A26D-3823-815E0EB0A68B}"/>
          </ac:picMkLst>
        </pc:picChg>
      </pc:sldChg>
      <pc:sldChg chg="addSp delSp modSp mod modNotesTx">
        <pc:chgData name="Adam Goede" userId="1adf03b5-6465-4170-a090-1a3f40b9196d" providerId="ADAL" clId="{EF7FD36F-D993-4AFB-99D8-E70FFE205F76}" dt="2026-05-19T21:27:32.438" v="3498" actId="20577"/>
        <pc:sldMkLst>
          <pc:docMk/>
          <pc:sldMk cId="1626644988" sldId="294"/>
        </pc:sldMkLst>
        <pc:spChg chg="mod">
          <ac:chgData name="Adam Goede" userId="1adf03b5-6465-4170-a090-1a3f40b9196d" providerId="ADAL" clId="{EF7FD36F-D993-4AFB-99D8-E70FFE205F76}" dt="2026-05-19T21:26:56.039" v="3468" actId="20577"/>
          <ac:spMkLst>
            <pc:docMk/>
            <pc:sldMk cId="1626644988" sldId="294"/>
            <ac:spMk id="4" creationId="{2B8295F6-9F6C-8442-7D66-73288E5A8C6E}"/>
          </ac:spMkLst>
        </pc:spChg>
        <pc:picChg chg="add mod">
          <ac:chgData name="Adam Goede" userId="1adf03b5-6465-4170-a090-1a3f40b9196d" providerId="ADAL" clId="{EF7FD36F-D993-4AFB-99D8-E70FFE205F76}" dt="2026-05-14T19:17:26.222" v="273" actId="1076"/>
          <ac:picMkLst>
            <pc:docMk/>
            <pc:sldMk cId="1626644988" sldId="294"/>
            <ac:picMk id="5" creationId="{64852521-565B-3A3C-43FD-893F91AA1479}"/>
          </ac:picMkLst>
        </pc:picChg>
      </pc:sldChg>
      <pc:sldChg chg="addSp delSp modSp mod modNotesTx">
        <pc:chgData name="Adam Goede" userId="1adf03b5-6465-4170-a090-1a3f40b9196d" providerId="ADAL" clId="{EF7FD36F-D993-4AFB-99D8-E70FFE205F76}" dt="2026-05-19T14:06:49.327" v="1210" actId="113"/>
        <pc:sldMkLst>
          <pc:docMk/>
          <pc:sldMk cId="738291725" sldId="295"/>
        </pc:sldMkLst>
        <pc:spChg chg="mod">
          <ac:chgData name="Adam Goede" userId="1adf03b5-6465-4170-a090-1a3f40b9196d" providerId="ADAL" clId="{EF7FD36F-D993-4AFB-99D8-E70FFE205F76}" dt="2026-05-19T14:06:49.327" v="1210" actId="113"/>
          <ac:spMkLst>
            <pc:docMk/>
            <pc:sldMk cId="738291725" sldId="295"/>
            <ac:spMk id="4" creationId="{1B82DB08-8B59-9C06-2302-FAC045B98D4F}"/>
          </ac:spMkLst>
        </pc:spChg>
        <pc:picChg chg="add mod">
          <ac:chgData name="Adam Goede" userId="1adf03b5-6465-4170-a090-1a3f40b9196d" providerId="ADAL" clId="{EF7FD36F-D993-4AFB-99D8-E70FFE205F76}" dt="2026-05-14T19:33:20.581" v="504" actId="1038"/>
          <ac:picMkLst>
            <pc:docMk/>
            <pc:sldMk cId="738291725" sldId="295"/>
            <ac:picMk id="7" creationId="{CB89BA9A-68FE-39FC-1E3D-01B19D5F3951}"/>
          </ac:picMkLst>
        </pc:picChg>
        <pc:picChg chg="add mod">
          <ac:chgData name="Adam Goede" userId="1adf03b5-6465-4170-a090-1a3f40b9196d" providerId="ADAL" clId="{EF7FD36F-D993-4AFB-99D8-E70FFE205F76}" dt="2026-05-14T19:33:20.581" v="504" actId="1038"/>
          <ac:picMkLst>
            <pc:docMk/>
            <pc:sldMk cId="738291725" sldId="295"/>
            <ac:picMk id="9" creationId="{42D43118-B182-F0BB-2F52-4D05112BB6AB}"/>
          </ac:picMkLst>
        </pc:picChg>
      </pc:sldChg>
      <pc:sldChg chg="addSp delSp modSp mod modNotesTx">
        <pc:chgData name="Adam Goede" userId="1adf03b5-6465-4170-a090-1a3f40b9196d" providerId="ADAL" clId="{EF7FD36F-D993-4AFB-99D8-E70FFE205F76}" dt="2026-05-19T14:07:06.059" v="1217" actId="20577"/>
        <pc:sldMkLst>
          <pc:docMk/>
          <pc:sldMk cId="1787402491" sldId="296"/>
        </pc:sldMkLst>
        <pc:spChg chg="mod">
          <ac:chgData name="Adam Goede" userId="1adf03b5-6465-4170-a090-1a3f40b9196d" providerId="ADAL" clId="{EF7FD36F-D993-4AFB-99D8-E70FFE205F76}" dt="2026-05-19T14:07:06.059" v="1217" actId="20577"/>
          <ac:spMkLst>
            <pc:docMk/>
            <pc:sldMk cId="1787402491" sldId="296"/>
            <ac:spMk id="4" creationId="{9E9100AD-EDE8-7E81-17EF-1C905E17DD4A}"/>
          </ac:spMkLst>
        </pc:spChg>
        <pc:picChg chg="add mod">
          <ac:chgData name="Adam Goede" userId="1adf03b5-6465-4170-a090-1a3f40b9196d" providerId="ADAL" clId="{EF7FD36F-D993-4AFB-99D8-E70FFE205F76}" dt="2026-05-14T19:49:08.497" v="804" actId="1038"/>
          <ac:picMkLst>
            <pc:docMk/>
            <pc:sldMk cId="1787402491" sldId="296"/>
            <ac:picMk id="6" creationId="{DE2E4FBD-CB43-7526-8DF4-1AB3A15F8DA7}"/>
          </ac:picMkLst>
        </pc:picChg>
        <pc:picChg chg="add mod">
          <ac:chgData name="Adam Goede" userId="1adf03b5-6465-4170-a090-1a3f40b9196d" providerId="ADAL" clId="{EF7FD36F-D993-4AFB-99D8-E70FFE205F76}" dt="2026-05-14T19:49:08.497" v="804" actId="1038"/>
          <ac:picMkLst>
            <pc:docMk/>
            <pc:sldMk cId="1787402491" sldId="296"/>
            <ac:picMk id="10" creationId="{479CA268-F71A-9D44-2AB8-8366744F8122}"/>
          </ac:picMkLst>
        </pc:picChg>
      </pc:sldChg>
      <pc:sldChg chg="addSp delSp modSp mod ord modNotesTx">
        <pc:chgData name="Adam Goede" userId="1adf03b5-6465-4170-a090-1a3f40b9196d" providerId="ADAL" clId="{EF7FD36F-D993-4AFB-99D8-E70FFE205F76}" dt="2026-05-19T19:33:45.269" v="2202" actId="1076"/>
        <pc:sldMkLst>
          <pc:docMk/>
          <pc:sldMk cId="1272689262" sldId="299"/>
        </pc:sldMkLst>
        <pc:spChg chg="mod">
          <ac:chgData name="Adam Goede" userId="1adf03b5-6465-4170-a090-1a3f40b9196d" providerId="ADAL" clId="{EF7FD36F-D993-4AFB-99D8-E70FFE205F76}" dt="2026-05-19T18:14:59.967" v="1959" actId="20577"/>
          <ac:spMkLst>
            <pc:docMk/>
            <pc:sldMk cId="1272689262" sldId="299"/>
            <ac:spMk id="4" creationId="{1164BCEC-EEA7-1529-9604-7463A08E5A46}"/>
          </ac:spMkLst>
        </pc:spChg>
        <pc:picChg chg="add mod">
          <ac:chgData name="Adam Goede" userId="1adf03b5-6465-4170-a090-1a3f40b9196d" providerId="ADAL" clId="{EF7FD36F-D993-4AFB-99D8-E70FFE205F76}" dt="2026-05-19T19:33:45.269" v="2202" actId="1076"/>
          <ac:picMkLst>
            <pc:docMk/>
            <pc:sldMk cId="1272689262" sldId="299"/>
            <ac:picMk id="6" creationId="{2288A7EC-D793-4A5B-43C2-85791734ECAB}"/>
          </ac:picMkLst>
        </pc:picChg>
      </pc:sldChg>
      <pc:sldChg chg="modSp mod modNotesTx">
        <pc:chgData name="Adam Goede" userId="1adf03b5-6465-4170-a090-1a3f40b9196d" providerId="ADAL" clId="{EF7FD36F-D993-4AFB-99D8-E70FFE205F76}" dt="2026-05-19T20:57:37.748" v="3301" actId="20577"/>
        <pc:sldMkLst>
          <pc:docMk/>
          <pc:sldMk cId="1468150887" sldId="300"/>
        </pc:sldMkLst>
        <pc:spChg chg="mod">
          <ac:chgData name="Adam Goede" userId="1adf03b5-6465-4170-a090-1a3f40b9196d" providerId="ADAL" clId="{EF7FD36F-D993-4AFB-99D8-E70FFE205F76}" dt="2026-05-19T18:19:46.691" v="2053" actId="20577"/>
          <ac:spMkLst>
            <pc:docMk/>
            <pc:sldMk cId="1468150887" sldId="300"/>
            <ac:spMk id="4" creationId="{74C7B1CC-59D5-A1AD-1D79-A83E3C87971E}"/>
          </ac:spMkLst>
        </pc:spChg>
      </pc:sldChg>
      <pc:sldChg chg="addSp delSp modSp mod ord modShow modNotesTx">
        <pc:chgData name="Adam Goede" userId="1adf03b5-6465-4170-a090-1a3f40b9196d" providerId="ADAL" clId="{EF7FD36F-D993-4AFB-99D8-E70FFE205F76}" dt="2026-05-19T18:54:37.572" v="2128" actId="20577"/>
        <pc:sldMkLst>
          <pc:docMk/>
          <pc:sldMk cId="1337294151" sldId="301"/>
        </pc:sldMkLst>
        <pc:picChg chg="add mod">
          <ac:chgData name="Adam Goede" userId="1adf03b5-6465-4170-a090-1a3f40b9196d" providerId="ADAL" clId="{EF7FD36F-D993-4AFB-99D8-E70FFE205F76}" dt="2026-05-19T18:54:09.444" v="2116" actId="1076"/>
          <ac:picMkLst>
            <pc:docMk/>
            <pc:sldMk cId="1337294151" sldId="301"/>
            <ac:picMk id="4" creationId="{87F281DA-3A01-1E2F-484B-EE051D4B8255}"/>
          </ac:picMkLst>
        </pc:picChg>
      </pc:sldChg>
      <pc:sldChg chg="addSp delSp modSp mod modNotesTx">
        <pc:chgData name="Adam Goede" userId="1adf03b5-6465-4170-a090-1a3f40b9196d" providerId="ADAL" clId="{EF7FD36F-D993-4AFB-99D8-E70FFE205F76}" dt="2026-05-19T21:25:04.281" v="3323" actId="20577"/>
        <pc:sldMkLst>
          <pc:docMk/>
          <pc:sldMk cId="2619118113" sldId="305"/>
        </pc:sldMkLst>
        <pc:spChg chg="mod">
          <ac:chgData name="Adam Goede" userId="1adf03b5-6465-4170-a090-1a3f40b9196d" providerId="ADAL" clId="{EF7FD36F-D993-4AFB-99D8-E70FFE205F76}" dt="2026-05-14T19:53:48.048" v="890" actId="20577"/>
          <ac:spMkLst>
            <pc:docMk/>
            <pc:sldMk cId="2619118113" sldId="305"/>
            <ac:spMk id="4" creationId="{2AF74462-61FA-1D85-BD3D-17CA965657E7}"/>
          </ac:spMkLst>
        </pc:spChg>
        <pc:picChg chg="add mod">
          <ac:chgData name="Adam Goede" userId="1adf03b5-6465-4170-a090-1a3f40b9196d" providerId="ADAL" clId="{EF7FD36F-D993-4AFB-99D8-E70FFE205F76}" dt="2026-05-14T19:56:19.806" v="897" actId="1076"/>
          <ac:picMkLst>
            <pc:docMk/>
            <pc:sldMk cId="2619118113" sldId="305"/>
            <ac:picMk id="6" creationId="{5B3DE9C7-5852-64F6-5CF7-66678C64D1DD}"/>
          </ac:picMkLst>
        </pc:picChg>
      </pc:sldChg>
      <pc:sldChg chg="addSp modSp add mod">
        <pc:chgData name="Adam Goede" userId="1adf03b5-6465-4170-a090-1a3f40b9196d" providerId="ADAL" clId="{EF7FD36F-D993-4AFB-99D8-E70FFE205F76}" dt="2026-05-21T16:24:23.509" v="3540" actId="20577"/>
        <pc:sldMkLst>
          <pc:docMk/>
          <pc:sldMk cId="3965135353" sldId="310"/>
        </pc:sldMkLst>
        <pc:spChg chg="add mod">
          <ac:chgData name="Adam Goede" userId="1adf03b5-6465-4170-a090-1a3f40b9196d" providerId="ADAL" clId="{EF7FD36F-D993-4AFB-99D8-E70FFE205F76}" dt="2026-05-21T16:24:23.509" v="3540" actId="20577"/>
          <ac:spMkLst>
            <pc:docMk/>
            <pc:sldMk cId="3965135353" sldId="310"/>
            <ac:spMk id="2" creationId="{38BD7199-6112-C966-5932-ABCAD23CC1CE}"/>
          </ac:spMkLst>
        </pc:spChg>
      </pc:sldChg>
      <pc:sldChg chg="addSp delSp modSp add mod modNotesTx">
        <pc:chgData name="Adam Goede" userId="1adf03b5-6465-4170-a090-1a3f40b9196d" providerId="ADAL" clId="{EF7FD36F-D993-4AFB-99D8-E70FFE205F76}" dt="2026-05-19T20:37:52.803" v="2391" actId="20577"/>
        <pc:sldMkLst>
          <pc:docMk/>
          <pc:sldMk cId="49763918" sldId="311"/>
        </pc:sldMkLst>
        <pc:spChg chg="add mod">
          <ac:chgData name="Adam Goede" userId="1adf03b5-6465-4170-a090-1a3f40b9196d" providerId="ADAL" clId="{EF7FD36F-D993-4AFB-99D8-E70FFE205F76}" dt="2026-05-19T20:37:31.055" v="2387"/>
          <ac:spMkLst>
            <pc:docMk/>
            <pc:sldMk cId="49763918" sldId="311"/>
            <ac:spMk id="2" creationId="{2598173A-E01A-A985-0928-3386D061452B}"/>
          </ac:spMkLst>
        </pc:spChg>
      </pc:sldChg>
      <pc:sldMasterChg chg="addSp modSp mod">
        <pc:chgData name="Adam Goede" userId="1adf03b5-6465-4170-a090-1a3f40b9196d" providerId="ADAL" clId="{EF7FD36F-D993-4AFB-99D8-E70FFE205F76}" dt="2026-05-19T18:31:43.021" v="2110"/>
        <pc:sldMasterMkLst>
          <pc:docMk/>
          <pc:sldMasterMk cId="671756871" sldId="2147483676"/>
        </pc:sldMasterMkLst>
        <pc:picChg chg="add mod">
          <ac:chgData name="Adam Goede" userId="1adf03b5-6465-4170-a090-1a3f40b9196d" providerId="ADAL" clId="{EF7FD36F-D993-4AFB-99D8-E70FFE205F76}" dt="2026-05-19T18:31:43.021" v="2110"/>
          <ac:picMkLst>
            <pc:docMk/>
            <pc:sldMasterMk cId="671756871" sldId="2147483676"/>
            <ac:picMk id="8" creationId="{16EC65BA-1193-A39D-95A9-26EAC3F0CB8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3F514D-A94B-E24D-9D4C-776F4E9DB6D5}"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31A1C-7419-0243-906D-BDC1F643DC46}" type="slidenum">
              <a:rPr lang="en-US" smtClean="0"/>
              <a:t>‹#›</a:t>
            </a:fld>
            <a:endParaRPr lang="en-US"/>
          </a:p>
        </p:txBody>
      </p:sp>
    </p:spTree>
    <p:extLst>
      <p:ext uri="{BB962C8B-B14F-4D97-AF65-F5344CB8AC3E}">
        <p14:creationId xmlns:p14="http://schemas.microsoft.com/office/powerpoint/2010/main" val="1759007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99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8ADD6-878E-C89B-34C7-589F4992C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9CBF0-7BB2-8EA5-C22C-C4C464913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64321-1281-C557-2E2F-4189757E6F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Our Savior has also blessed our work with Wisconsin Lutheran Seminary (WLS) on their “Compelled” campaign to encourage offerings for the school’s education wing, remodeled faculty offices, and auditorium gathering space. By God’s grace, we’ve received $8.2 million in gifts and commitments. In addition, WLS has $3 million in discretionary funds that may be used toward the $15 million project. These funds allowed the seminary to break ground on the project on </a:t>
            </a:r>
            <a:r>
              <a:rPr lang="en-US" sz="1200" b="0" i="0" kern="1200">
                <a:solidFill>
                  <a:schemeClr val="tx1"/>
                </a:solidFill>
                <a:effectLst/>
                <a:latin typeface="+mn-lt"/>
                <a:ea typeface="+mn-ea"/>
                <a:cs typeface="+mn-cs"/>
              </a:rPr>
              <a:t>May 20th.</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C51827D-191D-F529-6F4E-9DE7E5FF7F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583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70E70-D523-033A-DA94-7FA03F686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510E5-D3FE-26A2-E599-59B80F3A4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583735-1D98-4CDD-8FFE-D4612D36D0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chart shows offerings received from individuals, foundations, the sales of closed churches, etc., compared to congregational offerings per WELS Statistical Reports. What amazing evidence of joyful generosity, particularly in the past few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Individual gifts have helped us fund our work since CMO, while steady, hasn’t kept up with inflation.</a:t>
            </a:r>
          </a:p>
        </p:txBody>
      </p:sp>
      <p:sp>
        <p:nvSpPr>
          <p:cNvPr id="4" name="Slide Number Placeholder 3">
            <a:extLst>
              <a:ext uri="{FF2B5EF4-FFF2-40B4-BE49-F238E27FC236}">
                <a16:creationId xmlns:a16="http://schemas.microsoft.com/office/drawing/2014/main" id="{5CE0B67C-104C-D7A6-DCC5-C49E89C6DD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212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73B43-CA3A-AEE1-77AC-8224AE2E19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1D53C-4276-B5CD-F469-7229F584A4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E2E50-94C7-B8CA-B1D8-C1195E9099F3}"/>
              </a:ext>
            </a:extLst>
          </p:cNvPr>
          <p:cNvSpPr>
            <a:spLocks noGrp="1"/>
          </p:cNvSpPr>
          <p:nvPr>
            <p:ph type="body" idx="1"/>
          </p:nvPr>
        </p:nvSpPr>
        <p:spPr/>
        <p:txBody>
          <a:bodyPr/>
          <a:lstStyle/>
          <a:p>
            <a:pPr marL="0" indent="0">
              <a:buNone/>
            </a:pPr>
            <a:r>
              <a:rPr lang="en-US" sz="1200"/>
              <a:t>In fiscal year 2024-25, WELS Christian giving counselors (13.8 full-time equivalents) </a:t>
            </a:r>
          </a:p>
          <a:p>
            <a:r>
              <a:rPr lang="en-US" sz="1200"/>
              <a:t>-conducted 1,249 meaningful visits and 4,976 meaningful contacts with donors.</a:t>
            </a:r>
          </a:p>
          <a:p>
            <a:r>
              <a:rPr lang="en-US" sz="1200"/>
              <a:t>-nurtured $14.8 million in immediate gifts and $44.5 million in deferred expectancies from assigned donors.</a:t>
            </a:r>
          </a:p>
          <a:p>
            <a:r>
              <a:rPr lang="en-US" sz="1200"/>
              <a:t>-helped donors arrange 160 major gift opportunities (current and deferred) totaling $40.9 million. </a:t>
            </a:r>
          </a:p>
          <a:p>
            <a:pPr marL="0" indent="0">
              <a:buNone/>
            </a:pPr>
            <a:r>
              <a:rPr lang="en-US" sz="1200"/>
              <a:t>To God be the glory!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Learn more about IRA QCDs at wels.net/</a:t>
            </a:r>
            <a:r>
              <a:rPr lang="en-US" sz="1200" err="1"/>
              <a:t>qcd</a:t>
            </a:r>
            <a:r>
              <a:rPr lang="en-US" sz="120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15ACAD30-807C-8E28-A836-E7EB9083F6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AC499-56AC-F7FB-D03F-02A847512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9499A-9168-3DE9-0453-93507AB228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35D254-6BF8-9A35-072E-0C644DB597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 part of what is known as the “Great Wealth Transfer,” an estimated $124 trillion in U.S. assets will shift from the Silent Generation and Baby Boomers to younger generations (Gen X, Millennials, and Gen Z) and charities over the next couple of decades, peaking toward 2045. Per James Langley in the February Planned Giving Today newsletter, “Organizations will never see a larger [portion] of philanthropic dollars or a generation as loyal to non-profit organizations. Further, when Baby Boomers pass on, there will be nothing like them to follow, not in terms of assets or inclinations.” As WELS membership declines and generous older members are taken to heaven, congregational and synodical ministry will have to be reduced unless we help members plan now to support ministry after they’re gone. To help congregations easily and regularly encourage planned giving, MCG offers a booklet called Planned Giving for Congregations. Our Christian giving counselors can introduce congregations to the resources and assist them. Learn more at wels.net/</a:t>
            </a:r>
            <a:r>
              <a:rPr lang="en-US" sz="1200" kern="1200" err="1">
                <a:solidFill>
                  <a:schemeClr val="tx1"/>
                </a:solidFill>
                <a:effectLst/>
                <a:latin typeface="+mn-lt"/>
                <a:ea typeface="+mn-ea"/>
                <a:cs typeface="+mn-cs"/>
              </a:rPr>
              <a:t>congregationalplannedgiving</a:t>
            </a:r>
            <a:r>
              <a:rPr lang="en-US" sz="1200" kern="1200">
                <a:solidFill>
                  <a:schemeClr val="tx1"/>
                </a:solidFill>
                <a:effectLst/>
                <a:latin typeface="+mn-lt"/>
                <a:ea typeface="+mn-ea"/>
                <a:cs typeface="+mn-cs"/>
              </a:rPr>
              <a:t>. [INTRODUCE VIDEO]</a:t>
            </a:r>
          </a:p>
        </p:txBody>
      </p:sp>
      <p:sp>
        <p:nvSpPr>
          <p:cNvPr id="4" name="Slide Number Placeholder 3">
            <a:extLst>
              <a:ext uri="{FF2B5EF4-FFF2-40B4-BE49-F238E27FC236}">
                <a16:creationId xmlns:a16="http://schemas.microsoft.com/office/drawing/2014/main" id="{FB7BB154-8AD8-A943-A977-B0D3201DDD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994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your time</a:t>
            </a:r>
            <a:r>
              <a:rPr lang="en-US" baseline="0"/>
              <a:t> today and your partnership in Christ’s kingdom. The grace of the Lord Jesus be with you!</a:t>
            </a:r>
          </a:p>
        </p:txBody>
      </p:sp>
      <p:sp>
        <p:nvSpPr>
          <p:cNvPr id="4" name="Slide Number Placeholder 3"/>
          <p:cNvSpPr>
            <a:spLocks noGrp="1"/>
          </p:cNvSpPr>
          <p:nvPr>
            <p:ph type="sldNum" sz="quarter" idx="5"/>
          </p:nvPr>
        </p:nvSpPr>
        <p:spPr/>
        <p:txBody>
          <a:bodyPr/>
          <a:lstStyle/>
          <a:p>
            <a:fld id="{9F631A1C-7419-0243-906D-BDC1F643DC46}" type="slidenum">
              <a:rPr lang="en-US" smtClean="0"/>
              <a:t>14</a:t>
            </a:fld>
            <a:endParaRPr lang="en-US"/>
          </a:p>
        </p:txBody>
      </p:sp>
    </p:spTree>
    <p:extLst>
      <p:ext uri="{BB962C8B-B14F-4D97-AF65-F5344CB8AC3E}">
        <p14:creationId xmlns:p14="http://schemas.microsoft.com/office/powerpoint/2010/main" val="426304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MCG assists the COP with their responsibility to fund the Lord’s work through our synod. This funding is provided through Congregation Mission Offerings as well as direct gifts to WELS from individuals, groups, and foundations. Those offerings are prompted by Christ’s saving love for us and his Spirit’s gift of generosity.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7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83217-5EF8-E4E5-2D30-BB82041555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44D84B-BE0F-FE19-EB70-612A2C223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24490-F4F2-A318-5360-55694CDDDDA9}"/>
              </a:ext>
            </a:extLst>
          </p:cNvPr>
          <p:cNvSpPr>
            <a:spLocks noGrp="1"/>
          </p:cNvSpPr>
          <p:nvPr>
            <p:ph type="body" idx="1"/>
          </p:nvPr>
        </p:nvSpPr>
        <p:spPr/>
        <p:txBody>
          <a:bodyPr/>
          <a:lstStyle/>
          <a:p>
            <a:r>
              <a:rPr lang="en-US"/>
              <a:t>The “Christ through us” long-range strategic plan assumes that God’s people in WELS will continue to excel in the grace of giving through Christ – who became poor that we might be rich with every spiritual blessing and all that we need in life – so that we who have been enriched in our Savior can be generous on every occasion, which results in thanksgiving to God. Generosity doesn’t occur naturally. It is a gift of God the Holy Spirit through the good news of Jesus in Word and sacraments.</a:t>
            </a:r>
          </a:p>
        </p:txBody>
      </p:sp>
      <p:sp>
        <p:nvSpPr>
          <p:cNvPr id="4" name="Slide Number Placeholder 3">
            <a:extLst>
              <a:ext uri="{FF2B5EF4-FFF2-40B4-BE49-F238E27FC236}">
                <a16:creationId xmlns:a16="http://schemas.microsoft.com/office/drawing/2014/main" id="{74E7F2C2-A898-B4E4-501E-3CAC0803F25E}"/>
              </a:ext>
            </a:extLst>
          </p:cNvPr>
          <p:cNvSpPr>
            <a:spLocks noGrp="1"/>
          </p:cNvSpPr>
          <p:nvPr>
            <p:ph type="sldNum" sz="quarter" idx="5"/>
          </p:nvPr>
        </p:nvSpPr>
        <p:spPr/>
        <p:txBody>
          <a:bodyPr/>
          <a:lstStyle/>
          <a:p>
            <a:fld id="{9F631A1C-7419-0243-906D-BDC1F643DC46}" type="slidenum">
              <a:rPr lang="en-US" smtClean="0"/>
              <a:t>3</a:t>
            </a:fld>
            <a:endParaRPr lang="en-US"/>
          </a:p>
        </p:txBody>
      </p:sp>
    </p:spTree>
    <p:extLst>
      <p:ext uri="{BB962C8B-B14F-4D97-AF65-F5344CB8AC3E}">
        <p14:creationId xmlns:p14="http://schemas.microsoft.com/office/powerpoint/2010/main" val="216529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7C997-F26C-06E5-BE4E-2E9BD4A12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CD20C-068E-E066-9064-4B497A827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AAD7A-CB34-A7FF-8866-7A624D05BF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blessing is that total congregational offerings have trended up each year – except during 2020 – despite declining membership.</a:t>
            </a:r>
          </a:p>
          <a:p>
            <a:endParaRPr lang="en-US"/>
          </a:p>
        </p:txBody>
      </p:sp>
      <p:sp>
        <p:nvSpPr>
          <p:cNvPr id="4" name="Slide Number Placeholder 3">
            <a:extLst>
              <a:ext uri="{FF2B5EF4-FFF2-40B4-BE49-F238E27FC236}">
                <a16:creationId xmlns:a16="http://schemas.microsoft.com/office/drawing/2014/main" id="{26F2F70F-4EAB-6B53-3006-1F6CD6BD4B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613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5698A-494B-8DD2-9942-22E529F0CF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A6937-A587-D263-43E7-01C0D499E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AFBFE0-9893-E521-7710-78DCF466C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Congregation Mission Offerings have been strong. Last year</a:t>
            </a:r>
            <a:r>
              <a:rPr lang="en-US" sz="1200" kern="1200">
                <a:solidFill>
                  <a:schemeClr val="tx1"/>
                </a:solidFill>
                <a:effectLst/>
                <a:latin typeface="+mn-lt"/>
                <a:ea typeface="+mn-ea"/>
                <a:cs typeface="+mn-cs"/>
              </a:rPr>
              <a:t> was the sixth consecutive calendar year in which our congregations offered a record total of CMO, the fourth consecutive calendar year in which CMO surpassed $23 million, and the first calendar year in which CMO surpassed $24 million. </a:t>
            </a:r>
            <a:r>
              <a:rPr lang="en-US"/>
              <a:t>We’re truly grateful to our</a:t>
            </a:r>
            <a:r>
              <a:rPr lang="en-US" baseline="0"/>
              <a:t> heavenly Father for the wonderful thank offerings his congregations give him for the work of our church body. We’re also thankful for WELS members’ generous participation in the gospel ministry we conduct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Yet, due to inflation, the cost of ministry is starting to outpace gifts. </a:t>
            </a:r>
            <a:r>
              <a:rPr lang="en-US"/>
              <a:t>When setting CMO, we encourage</a:t>
            </a:r>
            <a:r>
              <a:rPr lang="en-US" baseline="0"/>
              <a:t> all our congregations to joyfully consider designating ten+ percent of general offerings for CMO. The reason? Because you know the grace of our Lord Jesus Christ! Also, it’s the foundational source of synod support for the areas of ministry that we’ve been hearing about this week.</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p:txBody>
      </p:sp>
      <p:sp>
        <p:nvSpPr>
          <p:cNvPr id="4" name="Slide Number Placeholder 3">
            <a:extLst>
              <a:ext uri="{FF2B5EF4-FFF2-40B4-BE49-F238E27FC236}">
                <a16:creationId xmlns:a16="http://schemas.microsoft.com/office/drawing/2014/main" id="{22B0C482-3CBE-C303-8AD6-93B73ACAED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0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25F1E-AF0C-F227-CCFD-02D0862ED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1B54B6-AA2F-A827-51D6-A48221331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29E93-219E-1056-0172-331AC3EEFED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Comparing offerings per communicant with our government’s latest figure for per capita income, the average percentage of income given is 2.2% (ahead of American Christians who gave 1.7%). The percentage of offerings that WELS congregations pass along for synod ministry compared to all offerings reported by our churches is slowly trending downward.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2.2% income figure—based</a:t>
            </a:r>
            <a:r>
              <a:rPr lang="en-US" sz="1200" kern="1200" baseline="0">
                <a:solidFill>
                  <a:schemeClr val="tx1"/>
                </a:solidFill>
                <a:effectLst/>
                <a:latin typeface="+mn-lt"/>
                <a:ea typeface="+mn-ea"/>
                <a:cs typeface="+mn-cs"/>
              </a:rPr>
              <a:t> on WELS 2025 Statistical Report and the U.S. Dept. of Commerce Bureau of Economic Analysis (divided 2025 synod per communicant giving figure of $1,655 by 2025 U.S. per capita income of $76,393).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1.7% giving by American Christians from Empty Tomb for 2022 (latest year measured).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5.7% CMO figure—based</a:t>
            </a:r>
            <a:r>
              <a:rPr lang="en-US" sz="1200" kern="1200" baseline="0">
                <a:solidFill>
                  <a:schemeClr val="tx1"/>
                </a:solidFill>
                <a:effectLst/>
                <a:latin typeface="+mn-lt"/>
                <a:ea typeface="+mn-ea"/>
                <a:cs typeface="+mn-cs"/>
              </a:rPr>
              <a:t> on data from WELS 2025 Statistical Report.</a:t>
            </a:r>
            <a:endParaRPr lang="en-US"/>
          </a:p>
          <a:p>
            <a:endParaRPr lang="en-US"/>
          </a:p>
          <a:p>
            <a:endParaRPr lang="en-US"/>
          </a:p>
        </p:txBody>
      </p:sp>
      <p:sp>
        <p:nvSpPr>
          <p:cNvPr id="4" name="Slide Number Placeholder 3">
            <a:extLst>
              <a:ext uri="{FF2B5EF4-FFF2-40B4-BE49-F238E27FC236}">
                <a16:creationId xmlns:a16="http://schemas.microsoft.com/office/drawing/2014/main" id="{88E5256B-6708-C739-19E6-663912D482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24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7D6AD-6407-4D03-1331-6D9E93B8E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76988C-8A47-D323-CE59-724E3DCF5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4E4FF4-A56D-B949-B947-5ACE080A53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note these resources that are designed to keep</a:t>
            </a:r>
            <a:r>
              <a:rPr lang="en-US" baseline="0"/>
              <a:t> you and others </a:t>
            </a:r>
            <a:r>
              <a:rPr lang="en-US"/>
              <a:t>informed</a:t>
            </a:r>
            <a:r>
              <a:rPr lang="en-US" baseline="0"/>
              <a:t> about how CMO and unrestricted IMO are being used to proclaim the firm foundation of God’s Word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Stewardship Toolbox: Every other month, church leaders can find two months’ worth of Stewardship Toolbox resources at MCG’s resource collection online, mcg.welsrc.net. “Mission prayers” allow the congregation or individuals to learn about and pray for different areas of our synod ministry. </a:t>
            </a:r>
            <a:r>
              <a:rPr lang="en-US"/>
              <a:t>“Stewardship by the Lectionary” includes short stewardship devotions based on weekly readings from the lectionary – a good way to encourage members each week with how they can fully put their trust in our gracious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373FE712-A8D9-EFE0-87DF-225C3760B2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052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494F6-CA4C-DF22-6E47-E37A06FB8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29D70-1E21-5617-A7E6-DAECA5A95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60B47-B664-ADBD-7155-07DDD6C19FEF}"/>
              </a:ext>
            </a:extLst>
          </p:cNvPr>
          <p:cNvSpPr>
            <a:spLocks noGrp="1"/>
          </p:cNvSpPr>
          <p:nvPr>
            <p:ph type="body" idx="1"/>
          </p:nvPr>
        </p:nvSpPr>
        <p:spPr/>
        <p:txBody>
          <a:bodyPr/>
          <a:lstStyle/>
          <a:p>
            <a:r>
              <a:rPr lang="en-US" sz="1200" kern="1200">
                <a:solidFill>
                  <a:schemeClr val="tx1"/>
                </a:solidFill>
                <a:effectLst/>
                <a:latin typeface="+mn-lt"/>
                <a:ea typeface="+mn-ea"/>
                <a:cs typeface="+mn-cs"/>
              </a:rPr>
              <a:t>North American ministry includes Home Missions and Congregational Services, international ministry includes World Missions, and worker training includes Ministerial Education.</a:t>
            </a:r>
            <a:endParaRPr lang="en-US"/>
          </a:p>
        </p:txBody>
      </p:sp>
      <p:sp>
        <p:nvSpPr>
          <p:cNvPr id="4" name="Slide Number Placeholder 3">
            <a:extLst>
              <a:ext uri="{FF2B5EF4-FFF2-40B4-BE49-F238E27FC236}">
                <a16:creationId xmlns:a16="http://schemas.microsoft.com/office/drawing/2014/main" id="{2BA4543B-8DDC-0D2C-55A5-44547155BF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44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6B40-248E-4858-12C7-4369E2BA42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C528A-2F16-84A2-F1B4-ECAB5CAAD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3C165F-82A2-A01F-BB94-E7F833B8A6C6}"/>
              </a:ext>
            </a:extLst>
          </p:cNvPr>
          <p:cNvSpPr>
            <a:spLocks noGrp="1"/>
          </p:cNvSpPr>
          <p:nvPr>
            <p:ph type="body" idx="1"/>
          </p:nvPr>
        </p:nvSpPr>
        <p:spPr/>
        <p:txBody>
          <a:bodyPr/>
          <a:lstStyle/>
          <a:p>
            <a:pPr lvl="0"/>
            <a:r>
              <a:rPr lang="en-US" sz="1200" b="0" i="0" kern="1200">
                <a:solidFill>
                  <a:schemeClr val="tx1"/>
                </a:solidFill>
                <a:effectLst/>
                <a:latin typeface="+mn-lt"/>
                <a:ea typeface="+mn-ea"/>
                <a:cs typeface="+mn-cs"/>
              </a:rPr>
              <a:t>Luther Preparatory School is working toward building a new music center with sloped seating, designated band and choir spaces, right-sized classrooms, piano studios, and practice rooms. </a:t>
            </a:r>
            <a:r>
              <a:rPr lang="en-US" sz="1200" kern="1200">
                <a:solidFill>
                  <a:schemeClr val="tx1"/>
                </a:solidFill>
                <a:effectLst/>
                <a:latin typeface="+mn-lt"/>
                <a:ea typeface="+mn-ea"/>
                <a:cs typeface="+mn-cs"/>
              </a:rPr>
              <a:t>God has blessed our work with LPS on the “Magnify” campaign with $9 million in gifts, commitments, and events’ revenue/discretionary funds toward the $16 million goal.</a:t>
            </a:r>
          </a:p>
        </p:txBody>
      </p:sp>
      <p:sp>
        <p:nvSpPr>
          <p:cNvPr id="4" name="Slide Number Placeholder 3">
            <a:extLst>
              <a:ext uri="{FF2B5EF4-FFF2-40B4-BE49-F238E27FC236}">
                <a16:creationId xmlns:a16="http://schemas.microsoft.com/office/drawing/2014/main" id="{6487D1BE-B221-2E71-ACA1-312C22EC8D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31A1C-7419-0243-906D-BDC1F643DC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251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rgbClr val="CA2038"/>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CA203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88882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59543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8" name="Title 1">
            <a:extLst>
              <a:ext uri="{FF2B5EF4-FFF2-40B4-BE49-F238E27FC236}">
                <a16:creationId xmlns:a16="http://schemas.microsoft.com/office/drawing/2014/main" id="{E16B14ED-F14E-EC6A-3CFD-619627AD67E7}"/>
              </a:ext>
            </a:extLst>
          </p:cNvPr>
          <p:cNvSpPr>
            <a:spLocks noGrp="1"/>
          </p:cNvSpPr>
          <p:nvPr>
            <p:ph type="title"/>
          </p:nvPr>
        </p:nvSpPr>
        <p:spPr>
          <a:xfrm>
            <a:off x="3947532" y="365125"/>
            <a:ext cx="7406268"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264509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2" name="Title 1">
            <a:extLst>
              <a:ext uri="{FF2B5EF4-FFF2-40B4-BE49-F238E27FC236}">
                <a16:creationId xmlns:a16="http://schemas.microsoft.com/office/drawing/2014/main" id="{1E94E073-3CBE-794E-A4C8-DE8FF3F88A8C}"/>
              </a:ext>
            </a:extLst>
          </p:cNvPr>
          <p:cNvSpPr>
            <a:spLocks noGrp="1"/>
          </p:cNvSpPr>
          <p:nvPr>
            <p:ph type="title"/>
          </p:nvPr>
        </p:nvSpPr>
        <p:spPr>
          <a:xfrm>
            <a:off x="3947532" y="365125"/>
            <a:ext cx="7406268"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712163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5752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5528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1047821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933228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56895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38488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6" name="Title 1">
            <a:extLst>
              <a:ext uri="{FF2B5EF4-FFF2-40B4-BE49-F238E27FC236}">
                <a16:creationId xmlns:a16="http://schemas.microsoft.com/office/drawing/2014/main" id="{4FF345EB-E837-0C57-0616-6FC32116B723}"/>
              </a:ext>
            </a:extLst>
          </p:cNvPr>
          <p:cNvSpPr>
            <a:spLocks noGrp="1"/>
          </p:cNvSpPr>
          <p:nvPr>
            <p:ph type="title"/>
          </p:nvPr>
        </p:nvSpPr>
        <p:spPr>
          <a:xfrm>
            <a:off x="838200" y="365125"/>
            <a:ext cx="10515600"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714239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
        <p:nvSpPr>
          <p:cNvPr id="8" name="Title 1">
            <a:extLst>
              <a:ext uri="{FF2B5EF4-FFF2-40B4-BE49-F238E27FC236}">
                <a16:creationId xmlns:a16="http://schemas.microsoft.com/office/drawing/2014/main" id="{C6023128-AED4-F2D7-D88C-97A0CE0BA3D8}"/>
              </a:ext>
            </a:extLst>
          </p:cNvPr>
          <p:cNvSpPr>
            <a:spLocks noGrp="1"/>
          </p:cNvSpPr>
          <p:nvPr>
            <p:ph type="title"/>
          </p:nvPr>
        </p:nvSpPr>
        <p:spPr>
          <a:xfrm>
            <a:off x="3947532" y="365125"/>
            <a:ext cx="7406268" cy="1325563"/>
          </a:xfrm>
        </p:spPr>
        <p:txBody>
          <a:bodyPr>
            <a:normAutofit/>
          </a:bodyPr>
          <a:lstStyle>
            <a:lvl1pPr>
              <a:defRPr sz="3800" b="1">
                <a:solidFill>
                  <a:srgbClr val="CA2038"/>
                </a:solidFill>
              </a:defRPr>
            </a:lvl1pPr>
          </a:lstStyle>
          <a:p>
            <a:r>
              <a:rPr lang="en-US"/>
              <a:t>Click to edit Master title style</a:t>
            </a:r>
          </a:p>
        </p:txBody>
      </p:sp>
    </p:spTree>
    <p:extLst>
      <p:ext uri="{BB962C8B-B14F-4D97-AF65-F5344CB8AC3E}">
        <p14:creationId xmlns:p14="http://schemas.microsoft.com/office/powerpoint/2010/main" val="2422952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301861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738932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400" b="1">
                <a:solidFill>
                  <a:srgbClr val="0B2940"/>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B29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325057F-F58E-7844-8D4A-F8B1231BF12B}"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580622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0B2940"/>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rgbClr val="0B2940"/>
                </a:solidFill>
              </a:defRPr>
            </a:lvl1pPr>
            <a:lvl2pPr>
              <a:defRPr>
                <a:solidFill>
                  <a:srgbClr val="0B2940"/>
                </a:solidFill>
              </a:defRPr>
            </a:lvl2pPr>
            <a:lvl3pPr>
              <a:defRPr>
                <a:solidFill>
                  <a:srgbClr val="0B2940"/>
                </a:solidFill>
              </a:defRPr>
            </a:lvl3pPr>
            <a:lvl4pPr>
              <a:defRPr>
                <a:solidFill>
                  <a:srgbClr val="0B2940"/>
                </a:solidFill>
              </a:defRPr>
            </a:lvl4pPr>
            <a:lvl5pPr>
              <a:defRPr>
                <a:solidFill>
                  <a:srgbClr val="0B29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25057F-F58E-7844-8D4A-F8B1231BF12B}"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740153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b="1">
                <a:solidFill>
                  <a:srgbClr val="0B2940"/>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3325057F-F58E-7844-8D4A-F8B1231BF12B}"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202EB-5555-F54B-A7DA-CE5E75C2BACA}" type="slidenum">
              <a:rPr lang="en-US" smtClean="0"/>
              <a:t>‹#›</a:t>
            </a:fld>
            <a:endParaRPr lang="en-US"/>
          </a:p>
        </p:txBody>
      </p:sp>
    </p:spTree>
    <p:extLst>
      <p:ext uri="{BB962C8B-B14F-4D97-AF65-F5344CB8AC3E}">
        <p14:creationId xmlns:p14="http://schemas.microsoft.com/office/powerpoint/2010/main" val="2431382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776413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7532" y="365125"/>
            <a:ext cx="7406268"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1992194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0674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8" name="Title 1">
            <a:extLst>
              <a:ext uri="{FF2B5EF4-FFF2-40B4-BE49-F238E27FC236}">
                <a16:creationId xmlns:a16="http://schemas.microsoft.com/office/drawing/2014/main" id="{E16B14ED-F14E-EC6A-3CFD-619627AD67E7}"/>
              </a:ext>
            </a:extLst>
          </p:cNvPr>
          <p:cNvSpPr>
            <a:spLocks noGrp="1"/>
          </p:cNvSpPr>
          <p:nvPr>
            <p:ph type="title"/>
          </p:nvPr>
        </p:nvSpPr>
        <p:spPr>
          <a:xfrm>
            <a:off x="3947532" y="365125"/>
            <a:ext cx="7406268"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862268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2" name="Title 1">
            <a:extLst>
              <a:ext uri="{FF2B5EF4-FFF2-40B4-BE49-F238E27FC236}">
                <a16:creationId xmlns:a16="http://schemas.microsoft.com/office/drawing/2014/main" id="{1E94E073-3CBE-794E-A4C8-DE8FF3F88A8C}"/>
              </a:ext>
            </a:extLst>
          </p:cNvPr>
          <p:cNvSpPr>
            <a:spLocks noGrp="1"/>
          </p:cNvSpPr>
          <p:nvPr>
            <p:ph type="title"/>
          </p:nvPr>
        </p:nvSpPr>
        <p:spPr>
          <a:xfrm>
            <a:off x="3947532" y="365125"/>
            <a:ext cx="7406268" cy="1325563"/>
          </a:xfrm>
        </p:spPr>
        <p:txBody>
          <a:bodyPr>
            <a:normAutofit/>
          </a:bodyPr>
          <a:lstStyle>
            <a:lvl1pPr>
              <a:defRPr sz="3800" b="1">
                <a:solidFill>
                  <a:schemeClr val="bg1"/>
                </a:solidFill>
              </a:defRPr>
            </a:lvl1pPr>
          </a:lstStyle>
          <a:p>
            <a:r>
              <a:rPr lang="en-US"/>
              <a:t>Click to edit Master title style</a:t>
            </a:r>
          </a:p>
        </p:txBody>
      </p:sp>
    </p:spTree>
    <p:extLst>
      <p:ext uri="{BB962C8B-B14F-4D97-AF65-F5344CB8AC3E}">
        <p14:creationId xmlns:p14="http://schemas.microsoft.com/office/powerpoint/2010/main" val="308013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200" b="1">
                <a:solidFill>
                  <a:srgbClr val="CA2038"/>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6842556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744420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491044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
        <p:nvSpPr>
          <p:cNvPr id="11" name="Title 1">
            <a:extLst>
              <a:ext uri="{FF2B5EF4-FFF2-40B4-BE49-F238E27FC236}">
                <a16:creationId xmlns:a16="http://schemas.microsoft.com/office/drawing/2014/main" id="{482FC261-21DB-D406-08ED-3EED333C373D}"/>
              </a:ext>
            </a:extLst>
          </p:cNvPr>
          <p:cNvSpPr>
            <a:spLocks noGrp="1"/>
          </p:cNvSpPr>
          <p:nvPr>
            <p:ph type="title"/>
          </p:nvPr>
        </p:nvSpPr>
        <p:spPr>
          <a:xfrm>
            <a:off x="3947532" y="365125"/>
            <a:ext cx="7406268" cy="1325563"/>
          </a:xfrm>
        </p:spPr>
        <p:txBody>
          <a:bodyPr>
            <a:normAutofit/>
          </a:bodyPr>
          <a:lstStyle>
            <a:lvl1pPr>
              <a:defRPr sz="3800" b="1">
                <a:solidFill>
                  <a:srgbClr val="CA2038"/>
                </a:solidFill>
              </a:defRPr>
            </a:lvl1pPr>
          </a:lstStyle>
          <a:p>
            <a:r>
              <a:rPr lang="en-US"/>
              <a:t>Click to edit Master title style</a:t>
            </a:r>
          </a:p>
        </p:txBody>
      </p:sp>
    </p:spTree>
    <p:extLst>
      <p:ext uri="{BB962C8B-B14F-4D97-AF65-F5344CB8AC3E}">
        <p14:creationId xmlns:p14="http://schemas.microsoft.com/office/powerpoint/2010/main" val="89877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78FCC9-B934-0545-8268-2E492E45B4FE}"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97705-2B5A-3741-866A-F53BB68197D7}" type="slidenum">
              <a:rPr lang="en-US" smtClean="0"/>
              <a:t>‹#›</a:t>
            </a:fld>
            <a:endParaRPr lang="en-US"/>
          </a:p>
        </p:txBody>
      </p:sp>
      <p:sp>
        <p:nvSpPr>
          <p:cNvPr id="2" name="Title 1">
            <a:extLst>
              <a:ext uri="{FF2B5EF4-FFF2-40B4-BE49-F238E27FC236}">
                <a16:creationId xmlns:a16="http://schemas.microsoft.com/office/drawing/2014/main" id="{96F239FA-8930-EF32-1645-6993EF1ECFF5}"/>
              </a:ext>
            </a:extLst>
          </p:cNvPr>
          <p:cNvSpPr>
            <a:spLocks noGrp="1"/>
          </p:cNvSpPr>
          <p:nvPr>
            <p:ph type="title"/>
          </p:nvPr>
        </p:nvSpPr>
        <p:spPr>
          <a:xfrm>
            <a:off x="3947532" y="365125"/>
            <a:ext cx="7406268" cy="1325563"/>
          </a:xfrm>
        </p:spPr>
        <p:txBody>
          <a:bodyPr>
            <a:normAutofit/>
          </a:bodyPr>
          <a:lstStyle>
            <a:lvl1pPr>
              <a:defRPr sz="3800" b="1">
                <a:solidFill>
                  <a:srgbClr val="CA2038"/>
                </a:solidFill>
              </a:defRPr>
            </a:lvl1pPr>
          </a:lstStyle>
          <a:p>
            <a:r>
              <a:rPr lang="en-US"/>
              <a:t>Click to edit Master title style</a:t>
            </a:r>
          </a:p>
        </p:txBody>
      </p:sp>
    </p:spTree>
    <p:extLst>
      <p:ext uri="{BB962C8B-B14F-4D97-AF65-F5344CB8AC3E}">
        <p14:creationId xmlns:p14="http://schemas.microsoft.com/office/powerpoint/2010/main" val="352260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987425"/>
            <a:ext cx="6172200" cy="4873625"/>
          </a:xfrm>
        </p:spPr>
        <p:txBody>
          <a:bodyPr/>
          <a:lstStyle>
            <a:lvl1pPr>
              <a:defRPr sz="3200">
                <a:solidFill>
                  <a:srgbClr val="0B2940"/>
                </a:solidFill>
              </a:defRPr>
            </a:lvl1pPr>
            <a:lvl2pPr>
              <a:defRPr sz="2800">
                <a:solidFill>
                  <a:srgbClr val="0B2940"/>
                </a:solidFill>
              </a:defRPr>
            </a:lvl2pPr>
            <a:lvl3pPr>
              <a:defRPr sz="2400">
                <a:solidFill>
                  <a:srgbClr val="0B2940"/>
                </a:solidFill>
              </a:defRPr>
            </a:lvl3pPr>
            <a:lvl4pPr>
              <a:defRPr sz="2000">
                <a:solidFill>
                  <a:srgbClr val="0B2940"/>
                </a:solidFill>
              </a:defRPr>
            </a:lvl4pPr>
            <a:lvl5pPr>
              <a:defRPr sz="2000">
                <a:solidFill>
                  <a:srgbClr val="0B294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4043020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0B29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FCC9-B934-0545-8268-2E492E45B4FE}"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3602800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53279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47532" y="365125"/>
            <a:ext cx="7406268" cy="1325563"/>
          </a:xfrm>
        </p:spPr>
        <p:txBody>
          <a:bodyPr>
            <a:normAutofit/>
          </a:bodyPr>
          <a:lstStyle>
            <a:lvl1pPr>
              <a:defRPr sz="3800" b="1">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FCC9-B934-0545-8268-2E492E45B4FE}"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97705-2B5A-3741-866A-F53BB68197D7}" type="slidenum">
              <a:rPr lang="en-US" smtClean="0"/>
              <a:t>‹#›</a:t>
            </a:fld>
            <a:endParaRPr lang="en-US"/>
          </a:p>
        </p:txBody>
      </p:sp>
    </p:spTree>
    <p:extLst>
      <p:ext uri="{BB962C8B-B14F-4D97-AF65-F5344CB8AC3E}">
        <p14:creationId xmlns:p14="http://schemas.microsoft.com/office/powerpoint/2010/main" val="290022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5.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30" y="0"/>
            <a:ext cx="12191340" cy="6857999"/>
          </a:xfrm>
          <a:prstGeom prst="rect">
            <a:avLst/>
          </a:prstGeom>
        </p:spPr>
      </p:pic>
      <p:pic>
        <p:nvPicPr>
          <p:cNvPr id="8" name="Picture 7">
            <a:extLst>
              <a:ext uri="{FF2B5EF4-FFF2-40B4-BE49-F238E27FC236}">
                <a16:creationId xmlns:a16="http://schemas.microsoft.com/office/drawing/2014/main" id="{16EC65BA-1193-A39D-95A9-26EAC3F0CB8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9" y="0"/>
            <a:ext cx="12191341" cy="6858000"/>
          </a:xfrm>
          <a:prstGeom prst="rect">
            <a:avLst/>
          </a:prstGeom>
        </p:spPr>
      </p:pic>
    </p:spTree>
    <p:extLst>
      <p:ext uri="{BB962C8B-B14F-4D97-AF65-F5344CB8AC3E}">
        <p14:creationId xmlns:p14="http://schemas.microsoft.com/office/powerpoint/2010/main" val="6717568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2" r:id="rId5"/>
    <p:sldLayoutId id="2147483684" r:id="rId6"/>
    <p:sldLayoutId id="21474836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30" y="0"/>
            <a:ext cx="12191339" cy="6857999"/>
          </a:xfrm>
          <a:prstGeom prst="rect">
            <a:avLst/>
          </a:prstGeom>
        </p:spPr>
      </p:pic>
    </p:spTree>
    <p:extLst>
      <p:ext uri="{BB962C8B-B14F-4D97-AF65-F5344CB8AC3E}">
        <p14:creationId xmlns:p14="http://schemas.microsoft.com/office/powerpoint/2010/main" val="12742996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330" y="0"/>
            <a:ext cx="12191339" cy="6857999"/>
          </a:xfrm>
          <a:prstGeom prst="rect">
            <a:avLst/>
          </a:prstGeom>
        </p:spPr>
      </p:pic>
    </p:spTree>
    <p:extLst>
      <p:ext uri="{BB962C8B-B14F-4D97-AF65-F5344CB8AC3E}">
        <p14:creationId xmlns:p14="http://schemas.microsoft.com/office/powerpoint/2010/main" val="356889510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078151-6E9F-8648-8CCC-6BBE9F93FDA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30" y="0"/>
            <a:ext cx="12191339" cy="6857999"/>
          </a:xfrm>
          <a:prstGeom prst="rect">
            <a:avLst/>
          </a:prstGeom>
        </p:spPr>
      </p:pic>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25057F-F58E-7844-8D4A-F8B1231BF12B}" type="datetimeFigureOut">
              <a:rPr lang="en-US" smtClean="0"/>
              <a:t>5/21/2026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202EB-5555-F54B-A7DA-CE5E75C2BACA}" type="slidenum">
              <a:rPr lang="en-US" smtClean="0"/>
              <a:t>‹#›</a:t>
            </a:fld>
            <a:endParaRPr lang="en-US"/>
          </a:p>
        </p:txBody>
      </p:sp>
    </p:spTree>
    <p:extLst>
      <p:ext uri="{BB962C8B-B14F-4D97-AF65-F5344CB8AC3E}">
        <p14:creationId xmlns:p14="http://schemas.microsoft.com/office/powerpoint/2010/main" val="387181500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FCC9-B934-0545-8268-2E492E45B4FE}" type="datetimeFigureOut">
              <a:rPr lang="en-US" smtClean="0"/>
              <a:t>5/21/2026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97705-2B5A-3741-866A-F53BB68197D7}" type="slidenum">
              <a:rPr lang="en-US" smtClean="0"/>
              <a:t>‹#›</a:t>
            </a:fld>
            <a:endParaRPr lang="en-US"/>
          </a:p>
        </p:txBody>
      </p:sp>
      <p:pic>
        <p:nvPicPr>
          <p:cNvPr id="10" name="Content Placeholder 4">
            <a:extLst>
              <a:ext uri="{FF2B5EF4-FFF2-40B4-BE49-F238E27FC236}">
                <a16:creationId xmlns:a16="http://schemas.microsoft.com/office/drawing/2014/main" id="{31E9BEF2-4DF5-F642-A104-4E851C050582}"/>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330" y="0"/>
            <a:ext cx="12191339" cy="6857998"/>
          </a:xfrm>
          <a:prstGeom prst="rect">
            <a:avLst/>
          </a:prstGeom>
        </p:spPr>
      </p:pic>
    </p:spTree>
    <p:extLst>
      <p:ext uri="{BB962C8B-B14F-4D97-AF65-F5344CB8AC3E}">
        <p14:creationId xmlns:p14="http://schemas.microsoft.com/office/powerpoint/2010/main" val="311840627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mcg@wels.net" TargetMode="External"/><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BD7199-6112-C966-5932-ABCAD23CC1CE}"/>
              </a:ext>
            </a:extLst>
          </p:cNvPr>
          <p:cNvSpPr txBox="1"/>
          <p:nvPr/>
        </p:nvSpPr>
        <p:spPr>
          <a:xfrm>
            <a:off x="3342291" y="5780862"/>
            <a:ext cx="6421825" cy="1384995"/>
          </a:xfrm>
          <a:prstGeom prst="rect">
            <a:avLst/>
          </a:prstGeom>
          <a:noFill/>
        </p:spPr>
        <p:txBody>
          <a:bodyPr wrap="square" rtlCol="0">
            <a:spAutoFit/>
          </a:bodyPr>
          <a:lstStyle/>
          <a:p>
            <a:r>
              <a:rPr lang="en-US" sz="2800" b="1" dirty="0">
                <a:solidFill>
                  <a:schemeClr val="bg1"/>
                </a:solidFill>
              </a:rPr>
              <a:t>Rev. </a:t>
            </a:r>
            <a:r>
              <a:rPr lang="en-US" sz="2800" b="1">
                <a:solidFill>
                  <a:schemeClr val="bg1"/>
                </a:solidFill>
              </a:rPr>
              <a:t>Steve Schmeling</a:t>
            </a:r>
          </a:p>
          <a:p>
            <a:r>
              <a:rPr lang="en-US" sz="2800" b="1" dirty="0">
                <a:solidFill>
                  <a:schemeClr val="bg1"/>
                </a:solidFill>
              </a:rPr>
              <a:t>WELS Christian Giving Counselor</a:t>
            </a:r>
          </a:p>
          <a:p>
            <a:endParaRPr lang="en-US" sz="2800" b="1" dirty="0">
              <a:solidFill>
                <a:schemeClr val="bg1"/>
              </a:solidFill>
            </a:endParaRPr>
          </a:p>
        </p:txBody>
      </p:sp>
    </p:spTree>
    <p:extLst>
      <p:ext uri="{BB962C8B-B14F-4D97-AF65-F5344CB8AC3E}">
        <p14:creationId xmlns:p14="http://schemas.microsoft.com/office/powerpoint/2010/main" val="3965135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A477D-E206-EAC9-D5D5-CF43D43352F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E9100AD-EDE8-7E81-17EF-1C905E17DD4A}"/>
              </a:ext>
            </a:extLst>
          </p:cNvPr>
          <p:cNvSpPr>
            <a:spLocks noGrp="1"/>
          </p:cNvSpPr>
          <p:nvPr>
            <p:ph idx="1"/>
          </p:nvPr>
        </p:nvSpPr>
        <p:spPr/>
        <p:txBody>
          <a:bodyPr/>
          <a:lstStyle/>
          <a:p>
            <a:pPr marL="0" indent="0">
              <a:buNone/>
            </a:pPr>
            <a:r>
              <a:rPr lang="en-US" b="1"/>
              <a:t>Wisconsin Lutheran Seminary</a:t>
            </a:r>
            <a:r>
              <a:rPr lang="en-US"/>
              <a:t> broke ground on its “Compelled” initiative for new education center, faculty offices, and gathering hall.</a:t>
            </a:r>
          </a:p>
        </p:txBody>
      </p:sp>
      <p:sp>
        <p:nvSpPr>
          <p:cNvPr id="2" name="Title 1">
            <a:extLst>
              <a:ext uri="{FF2B5EF4-FFF2-40B4-BE49-F238E27FC236}">
                <a16:creationId xmlns:a16="http://schemas.microsoft.com/office/drawing/2014/main" id="{1B257708-9250-B5AE-C189-20D9D8A9F639}"/>
              </a:ext>
            </a:extLst>
          </p:cNvPr>
          <p:cNvSpPr>
            <a:spLocks noGrp="1"/>
          </p:cNvSpPr>
          <p:nvPr>
            <p:ph type="title"/>
          </p:nvPr>
        </p:nvSpPr>
        <p:spPr/>
        <p:txBody>
          <a:bodyPr/>
          <a:lstStyle/>
          <a:p>
            <a:r>
              <a:rPr lang="en-US"/>
              <a:t>Blessings and opportunities</a:t>
            </a:r>
          </a:p>
        </p:txBody>
      </p:sp>
      <p:pic>
        <p:nvPicPr>
          <p:cNvPr id="6" name="Picture 5">
            <a:extLst>
              <a:ext uri="{FF2B5EF4-FFF2-40B4-BE49-F238E27FC236}">
                <a16:creationId xmlns:a16="http://schemas.microsoft.com/office/drawing/2014/main" id="{DE2E4FBD-CB43-7526-8DF4-1AB3A15F8D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512" y="3145219"/>
            <a:ext cx="4939402" cy="2114845"/>
          </a:xfrm>
          <a:prstGeom prst="rect">
            <a:avLst/>
          </a:prstGeom>
        </p:spPr>
      </p:pic>
      <p:pic>
        <p:nvPicPr>
          <p:cNvPr id="10" name="Picture 9">
            <a:extLst>
              <a:ext uri="{FF2B5EF4-FFF2-40B4-BE49-F238E27FC236}">
                <a16:creationId xmlns:a16="http://schemas.microsoft.com/office/drawing/2014/main" id="{479CA268-F71A-9D44-2AB8-8366744F8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352" y="3145219"/>
            <a:ext cx="4893542" cy="2114845"/>
          </a:xfrm>
          <a:prstGeom prst="rect">
            <a:avLst/>
          </a:prstGeom>
        </p:spPr>
      </p:pic>
    </p:spTree>
    <p:extLst>
      <p:ext uri="{BB962C8B-B14F-4D97-AF65-F5344CB8AC3E}">
        <p14:creationId xmlns:p14="http://schemas.microsoft.com/office/powerpoint/2010/main" val="1787402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9F2D4-655D-FEE1-B128-99E6394E3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6E376A-A339-542D-271F-148E5F7DF480}"/>
              </a:ext>
            </a:extLst>
          </p:cNvPr>
          <p:cNvSpPr>
            <a:spLocks noGrp="1"/>
          </p:cNvSpPr>
          <p:nvPr>
            <p:ph type="title"/>
          </p:nvPr>
        </p:nvSpPr>
        <p:spPr>
          <a:xfrm>
            <a:off x="3947532" y="365125"/>
            <a:ext cx="7406268" cy="1325563"/>
          </a:xfrm>
        </p:spPr>
        <p:txBody>
          <a:bodyPr anchor="ctr">
            <a:normAutofit/>
          </a:bodyPr>
          <a:lstStyle/>
          <a:p>
            <a:r>
              <a:rPr lang="en-US"/>
              <a:t>Individual offerings</a:t>
            </a:r>
          </a:p>
        </p:txBody>
      </p:sp>
      <p:sp>
        <p:nvSpPr>
          <p:cNvPr id="6" name="TextBox 5">
            <a:extLst>
              <a:ext uri="{FF2B5EF4-FFF2-40B4-BE49-F238E27FC236}">
                <a16:creationId xmlns:a16="http://schemas.microsoft.com/office/drawing/2014/main" id="{EAB4B9AB-F434-CF2E-9ABB-7F9CC0B9951F}"/>
              </a:ext>
            </a:extLst>
          </p:cNvPr>
          <p:cNvSpPr txBox="1"/>
          <p:nvPr/>
        </p:nvSpPr>
        <p:spPr>
          <a:xfrm>
            <a:off x="7859917" y="2939036"/>
            <a:ext cx="3200400" cy="172752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Corbel" panose="020B0503020204020204"/>
                <a:ea typeface="ＭＳ Ｐゴシック" charset="0"/>
                <a:cs typeface="Arial"/>
              </a:rPr>
              <a:t>2024 statistics:</a:t>
            </a:r>
          </a:p>
          <a:p>
            <a:pPr marL="285750" marR="0" lvl="0" indent="-285750" algn="l" defTabSz="914400" rtl="0" eaLnBrk="1" fontAlgn="auto" latinLnBrk="0" hangingPunct="1">
              <a:lnSpc>
                <a:spcPct val="130000"/>
              </a:lnSpc>
              <a:spcBef>
                <a:spcPts val="0"/>
              </a:spcBef>
              <a:spcAft>
                <a:spcPts val="0"/>
              </a:spcAft>
              <a:buClrTx/>
              <a:buSzTx/>
              <a:buFont typeface="Wingdings" charset="2"/>
              <a:buChar char="§"/>
              <a:tabLst/>
              <a:defRPr/>
            </a:pPr>
            <a:r>
              <a:rPr kumimoji="0" lang="en-US" altLang="en-US" sz="2800" b="0" i="0" u="none" strike="noStrike" kern="1200" cap="none" spc="0" normalizeH="0" baseline="0" noProof="0">
                <a:ln>
                  <a:noFill/>
                </a:ln>
                <a:solidFill>
                  <a:prstClr val="white"/>
                </a:solidFill>
                <a:effectLst/>
                <a:uLnTx/>
                <a:uFillTx/>
                <a:latin typeface="Corbel" panose="020B0503020204020204"/>
                <a:ea typeface="ＭＳ Ｐゴシック" charset="0"/>
                <a:cs typeface="Arial"/>
              </a:rPr>
              <a:t>39% in worship</a:t>
            </a:r>
          </a:p>
          <a:p>
            <a:pPr marL="285750" marR="0" lvl="0" indent="-285750" algn="l" defTabSz="914400" rtl="0" eaLnBrk="1" fontAlgn="auto" latinLnBrk="0" hangingPunct="1">
              <a:lnSpc>
                <a:spcPct val="130000"/>
              </a:lnSpc>
              <a:spcBef>
                <a:spcPts val="0"/>
              </a:spcBef>
              <a:spcAft>
                <a:spcPts val="0"/>
              </a:spcAft>
              <a:buClrTx/>
              <a:buSzTx/>
              <a:buFont typeface="Wingdings" charset="2"/>
              <a:buChar char="§"/>
              <a:tabLst/>
              <a:defRPr/>
            </a:pPr>
            <a:r>
              <a:rPr kumimoji="0" lang="en-US" altLang="en-US" sz="2800" b="0" i="0" u="none" strike="noStrike" kern="1200" cap="none" spc="0" normalizeH="0" baseline="0" noProof="0">
                <a:ln>
                  <a:noFill/>
                </a:ln>
                <a:solidFill>
                  <a:prstClr val="white"/>
                </a:solidFill>
                <a:effectLst/>
                <a:uLnTx/>
                <a:uFillTx/>
                <a:latin typeface="Corbel" panose="020B0503020204020204"/>
                <a:ea typeface="ＭＳ Ｐゴシック" charset="0"/>
                <a:cs typeface="Arial"/>
              </a:rPr>
              <a:t>15% in Bible class</a:t>
            </a:r>
          </a:p>
        </p:txBody>
      </p:sp>
      <p:pic>
        <p:nvPicPr>
          <p:cNvPr id="4" name="Picture 3">
            <a:extLst>
              <a:ext uri="{FF2B5EF4-FFF2-40B4-BE49-F238E27FC236}">
                <a16:creationId xmlns:a16="http://schemas.microsoft.com/office/drawing/2014/main" id="{87F281DA-3A01-1E2F-484B-EE051D4B8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520" y="1645765"/>
            <a:ext cx="7564960" cy="4712994"/>
          </a:xfrm>
          <a:prstGeom prst="rect">
            <a:avLst/>
          </a:prstGeom>
        </p:spPr>
      </p:pic>
    </p:spTree>
    <p:extLst>
      <p:ext uri="{BB962C8B-B14F-4D97-AF65-F5344CB8AC3E}">
        <p14:creationId xmlns:p14="http://schemas.microsoft.com/office/powerpoint/2010/main" val="133729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09E91-04E5-CCAF-A05D-583A2973ADA6}"/>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4C7B1CC-59D5-A1AD-1D79-A83E3C87971E}"/>
              </a:ext>
            </a:extLst>
          </p:cNvPr>
          <p:cNvSpPr>
            <a:spLocks noGrp="1"/>
          </p:cNvSpPr>
          <p:nvPr>
            <p:ph idx="1"/>
          </p:nvPr>
        </p:nvSpPr>
        <p:spPr>
          <a:xfrm>
            <a:off x="838200" y="1825625"/>
            <a:ext cx="7034939" cy="4351338"/>
          </a:xfrm>
        </p:spPr>
        <p:txBody>
          <a:bodyPr>
            <a:normAutofit/>
          </a:bodyPr>
          <a:lstStyle/>
          <a:p>
            <a:pPr marL="0" indent="0">
              <a:buNone/>
            </a:pPr>
            <a:r>
              <a:rPr lang="en-US" sz="3000" b="1"/>
              <a:t>WELS Christian giving counselors</a:t>
            </a:r>
          </a:p>
          <a:p>
            <a:r>
              <a:rPr lang="en-US"/>
              <a:t>Christ-centered, free, confidential</a:t>
            </a:r>
          </a:p>
          <a:p>
            <a:r>
              <a:rPr lang="en-US"/>
              <a:t>Assist with major gifts of assets according to donors’ interests and abilities (e.g., IRA qualified charitable distributions)</a:t>
            </a:r>
          </a:p>
          <a:p>
            <a:r>
              <a:rPr lang="en-US"/>
              <a:t>Nurture donors to consider supporting Christ’s work now and through their wills as the Lord has blessed them</a:t>
            </a:r>
          </a:p>
        </p:txBody>
      </p:sp>
      <p:sp>
        <p:nvSpPr>
          <p:cNvPr id="2" name="Title 1">
            <a:extLst>
              <a:ext uri="{FF2B5EF4-FFF2-40B4-BE49-F238E27FC236}">
                <a16:creationId xmlns:a16="http://schemas.microsoft.com/office/drawing/2014/main" id="{9F6E49BE-F6CD-9905-9676-D20BB1BCF171}"/>
              </a:ext>
            </a:extLst>
          </p:cNvPr>
          <p:cNvSpPr>
            <a:spLocks noGrp="1"/>
          </p:cNvSpPr>
          <p:nvPr>
            <p:ph type="title"/>
          </p:nvPr>
        </p:nvSpPr>
        <p:spPr/>
        <p:txBody>
          <a:bodyPr/>
          <a:lstStyle/>
          <a:p>
            <a:r>
              <a:rPr lang="en-US"/>
              <a:t>Individual Offerings</a:t>
            </a:r>
          </a:p>
        </p:txBody>
      </p:sp>
      <p:pic>
        <p:nvPicPr>
          <p:cNvPr id="3" name="Picture 2">
            <a:extLst>
              <a:ext uri="{FF2B5EF4-FFF2-40B4-BE49-F238E27FC236}">
                <a16:creationId xmlns:a16="http://schemas.microsoft.com/office/drawing/2014/main" id="{25AC945E-9DFC-3B3D-D7DE-37D3018A3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8523" y="2563878"/>
            <a:ext cx="4072481" cy="2536156"/>
          </a:xfrm>
          <a:prstGeom prst="rect">
            <a:avLst/>
          </a:prstGeom>
        </p:spPr>
      </p:pic>
    </p:spTree>
    <p:extLst>
      <p:ext uri="{BB962C8B-B14F-4D97-AF65-F5344CB8AC3E}">
        <p14:creationId xmlns:p14="http://schemas.microsoft.com/office/powerpoint/2010/main" val="1468150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E599F-CCC9-25AA-8E88-A36390B38B1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F74462-61FA-1D85-BD3D-17CA965657E7}"/>
              </a:ext>
            </a:extLst>
          </p:cNvPr>
          <p:cNvSpPr>
            <a:spLocks noGrp="1"/>
          </p:cNvSpPr>
          <p:nvPr>
            <p:ph idx="1"/>
          </p:nvPr>
        </p:nvSpPr>
        <p:spPr>
          <a:xfrm>
            <a:off x="838201" y="1825625"/>
            <a:ext cx="7267414" cy="4351338"/>
          </a:xfrm>
        </p:spPr>
        <p:txBody>
          <a:bodyPr>
            <a:normAutofit/>
          </a:bodyPr>
          <a:lstStyle/>
          <a:p>
            <a:pPr marL="0" lvl="0" indent="0">
              <a:buNone/>
            </a:pPr>
            <a:r>
              <a:rPr lang="en-US" sz="3600" b="1"/>
              <a:t>Planned Giving for Congregations</a:t>
            </a:r>
          </a:p>
          <a:p>
            <a:pPr marL="0" indent="0">
              <a:buNone/>
            </a:pPr>
            <a:r>
              <a:rPr lang="en-US" sz="3200"/>
              <a:t>Encourage planned giving in your church using synod resources and your local giving counselor</a:t>
            </a:r>
          </a:p>
          <a:p>
            <a:pPr marL="0" indent="0">
              <a:buNone/>
            </a:pPr>
            <a:r>
              <a:rPr lang="en-US" sz="3200">
                <a:solidFill>
                  <a:srgbClr val="0000FF"/>
                </a:solidFill>
              </a:rPr>
              <a:t>wels.net/</a:t>
            </a:r>
            <a:r>
              <a:rPr lang="en-US" sz="3200" err="1">
                <a:solidFill>
                  <a:srgbClr val="0000FF"/>
                </a:solidFill>
              </a:rPr>
              <a:t>congregationalplannedgiving</a:t>
            </a:r>
            <a:endParaRPr lang="en-US" sz="3200"/>
          </a:p>
        </p:txBody>
      </p:sp>
      <p:sp>
        <p:nvSpPr>
          <p:cNvPr id="2" name="Title 1">
            <a:extLst>
              <a:ext uri="{FF2B5EF4-FFF2-40B4-BE49-F238E27FC236}">
                <a16:creationId xmlns:a16="http://schemas.microsoft.com/office/drawing/2014/main" id="{3411CCCA-6E2E-06E4-DFA7-03236FBA7134}"/>
              </a:ext>
            </a:extLst>
          </p:cNvPr>
          <p:cNvSpPr>
            <a:spLocks noGrp="1"/>
          </p:cNvSpPr>
          <p:nvPr>
            <p:ph type="title"/>
          </p:nvPr>
        </p:nvSpPr>
        <p:spPr/>
        <p:txBody>
          <a:bodyPr/>
          <a:lstStyle/>
          <a:p>
            <a:r>
              <a:rPr lang="en-US"/>
              <a:t>Resources</a:t>
            </a:r>
          </a:p>
        </p:txBody>
      </p:sp>
      <p:pic>
        <p:nvPicPr>
          <p:cNvPr id="6" name="Picture 5">
            <a:extLst>
              <a:ext uri="{FF2B5EF4-FFF2-40B4-BE49-F238E27FC236}">
                <a16:creationId xmlns:a16="http://schemas.microsoft.com/office/drawing/2014/main" id="{5B3DE9C7-5852-64F6-5CF7-66678C64D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222" y="1324303"/>
            <a:ext cx="3248232" cy="4209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9118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a:extLst>
              <a:ext uri="{FF2B5EF4-FFF2-40B4-BE49-F238E27FC236}">
                <a16:creationId xmlns:a16="http://schemas.microsoft.com/office/drawing/2014/main" id="{2598173A-E01A-A985-0928-3386D061452B}"/>
              </a:ext>
            </a:extLst>
          </p:cNvPr>
          <p:cNvSpPr txBox="1">
            <a:spLocks/>
          </p:cNvSpPr>
          <p:nvPr/>
        </p:nvSpPr>
        <p:spPr>
          <a:xfrm>
            <a:off x="838200" y="2448731"/>
            <a:ext cx="10515600" cy="3728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3200" b="1" spc="300"/>
              <a:t>Thank you!</a:t>
            </a:r>
          </a:p>
          <a:p>
            <a:pPr marL="0" indent="0" algn="ctr">
              <a:buFont typeface="Arial"/>
              <a:buNone/>
            </a:pPr>
            <a:r>
              <a:rPr lang="en-US" sz="3200" b="1" spc="300"/>
              <a:t>WELS Ministry of Christian Giving</a:t>
            </a:r>
          </a:p>
          <a:p>
            <a:pPr marL="0" indent="0" algn="ctr">
              <a:buFont typeface="Arial"/>
              <a:buNone/>
            </a:pPr>
            <a:r>
              <a:rPr lang="en-US" sz="3200" b="1" spc="300">
                <a:hlinkClick r:id="rId3">
                  <a:extLst>
                    <a:ext uri="{A12FA001-AC4F-418D-AE19-62706E023703}">
                      <ahyp:hlinkClr xmlns:ahyp="http://schemas.microsoft.com/office/drawing/2018/hyperlinkcolor" val="tx"/>
                    </a:ext>
                  </a:extLst>
                </a:hlinkClick>
              </a:rPr>
              <a:t>mcg@wels.net</a:t>
            </a:r>
            <a:endParaRPr lang="en-US" sz="3200" b="1" spc="300"/>
          </a:p>
          <a:p>
            <a:pPr marL="0" indent="0" algn="ctr">
              <a:buFont typeface="Arial"/>
              <a:buNone/>
            </a:pPr>
            <a:r>
              <a:rPr lang="en-US" sz="3200" b="1" spc="300"/>
              <a:t>800-827-5482</a:t>
            </a:r>
          </a:p>
          <a:p>
            <a:endParaRPr lang="en-US"/>
          </a:p>
        </p:txBody>
      </p:sp>
    </p:spTree>
    <p:extLst>
      <p:ext uri="{BB962C8B-B14F-4D97-AF65-F5344CB8AC3E}">
        <p14:creationId xmlns:p14="http://schemas.microsoft.com/office/powerpoint/2010/main" val="4976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9" name="Content Placeholder 8" descr="A cross with the sun shining through the clouds&#10;&#10;Description automatically generated with low confidence">
            <a:extLst>
              <a:ext uri="{FF2B5EF4-FFF2-40B4-BE49-F238E27FC236}">
                <a16:creationId xmlns:a16="http://schemas.microsoft.com/office/drawing/2014/main" id="{E3B0E4A8-4E6E-3666-493E-C791FB2711A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a:stretch/>
        </p:blipFill>
        <p:spPr>
          <a:xfrm>
            <a:off x="-1" y="10"/>
            <a:ext cx="12228129" cy="4666928"/>
          </a:xfrm>
          <a:prstGeom prst="rect">
            <a:avLst/>
          </a:prstGeom>
        </p:spPr>
      </p:pic>
      <p:grpSp>
        <p:nvGrpSpPr>
          <p:cNvPr id="28" name="Group 27">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29" name="Freeform: Shape 28">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0" name="Freeform: Shape 29">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1" name="Freeform: Shape 30">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useBgFill="1">
          <p:nvSpPr>
            <p:cNvPr id="32" name="Freeform: Shape 31">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p:nvSpPr>
          <p:cNvPr id="10" name="Title 3">
            <a:extLst>
              <a:ext uri="{FF2B5EF4-FFF2-40B4-BE49-F238E27FC236}">
                <a16:creationId xmlns:a16="http://schemas.microsoft.com/office/drawing/2014/main" id="{F793556A-8268-070B-5B3F-6C1032CBE152}"/>
              </a:ext>
            </a:extLst>
          </p:cNvPr>
          <p:cNvSpPr>
            <a:spLocks noGrp="1"/>
          </p:cNvSpPr>
          <p:nvPr>
            <p:ph type="title"/>
          </p:nvPr>
        </p:nvSpPr>
        <p:spPr>
          <a:xfrm>
            <a:off x="804672" y="4551037"/>
            <a:ext cx="5021782" cy="1509931"/>
          </a:xfrm>
        </p:spPr>
        <p:txBody>
          <a:bodyPr vert="horz" lIns="91440" tIns="45720" rIns="91440" bIns="45720" rtlCol="0" anchor="ctr">
            <a:normAutofit/>
          </a:bodyPr>
          <a:lstStyle/>
          <a:p>
            <a:r>
              <a:rPr lang="en-US" sz="3600">
                <a:solidFill>
                  <a:schemeClr val="tx2"/>
                </a:solidFill>
              </a:rPr>
              <a:t>WELS Ministry of Christian Giving mission</a:t>
            </a:r>
          </a:p>
        </p:txBody>
      </p:sp>
      <p:sp>
        <p:nvSpPr>
          <p:cNvPr id="11" name="Content Placeholder 4">
            <a:extLst>
              <a:ext uri="{FF2B5EF4-FFF2-40B4-BE49-F238E27FC236}">
                <a16:creationId xmlns:a16="http://schemas.microsoft.com/office/drawing/2014/main" id="{DFAC9114-D722-61F4-2287-C41EE11DD7C9}"/>
              </a:ext>
            </a:extLst>
          </p:cNvPr>
          <p:cNvSpPr txBox="1">
            <a:spLocks/>
          </p:cNvSpPr>
          <p:nvPr/>
        </p:nvSpPr>
        <p:spPr>
          <a:xfrm>
            <a:off x="6470247" y="4078011"/>
            <a:ext cx="5511546" cy="279575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a:ln>
                  <a:noFill/>
                </a:ln>
                <a:solidFill>
                  <a:srgbClr val="000000"/>
                </a:solidFill>
                <a:effectLst/>
                <a:uLnTx/>
                <a:uFillTx/>
                <a:latin typeface="Corbel" panose="020B0503020204020204"/>
                <a:ea typeface="+mn-ea"/>
                <a:cs typeface="+mn-cs"/>
              </a:rPr>
              <a:t>We encourage members to </a:t>
            </a:r>
            <a:r>
              <a:rPr kumimoji="0" lang="en-US" sz="2800" b="1" i="0" u="none" strike="noStrike" kern="1200" cap="none" spc="0" normalizeH="0" baseline="0" noProof="0">
                <a:ln>
                  <a:noFill/>
                </a:ln>
                <a:solidFill>
                  <a:srgbClr val="000000"/>
                </a:solidFill>
                <a:effectLst/>
                <a:uLnTx/>
                <a:uFillTx/>
                <a:latin typeface="Corbel" panose="020B0503020204020204"/>
                <a:ea typeface="+mn-ea"/>
                <a:cs typeface="+mn-cs"/>
              </a:rPr>
              <a:t>excel in the grace of giving through Christ </a:t>
            </a:r>
            <a:r>
              <a:rPr kumimoji="0" lang="en-US" sz="2800" b="0" i="0" u="none" strike="noStrike" kern="1200" cap="none" spc="0" normalizeH="0" baseline="0" noProof="0">
                <a:ln>
                  <a:noFill/>
                </a:ln>
                <a:solidFill>
                  <a:srgbClr val="000000"/>
                </a:solidFill>
                <a:effectLst/>
                <a:uLnTx/>
                <a:uFillTx/>
                <a:latin typeface="Corbel" panose="020B0503020204020204"/>
                <a:ea typeface="+mn-ea"/>
                <a:cs typeface="+mn-cs"/>
              </a:rPr>
              <a:t>and assist them in making planned gifts </a:t>
            </a:r>
            <a:r>
              <a:rPr kumimoji="0" lang="en-US" sz="2800" i="0" u="none" strike="noStrike" kern="1200" cap="none" spc="0" normalizeH="0" baseline="0" noProof="0">
                <a:ln>
                  <a:noFill/>
                </a:ln>
                <a:solidFill>
                  <a:srgbClr val="000000"/>
                </a:solidFill>
                <a:effectLst/>
                <a:uLnTx/>
                <a:uFillTx/>
                <a:latin typeface="Corbel" panose="020B0503020204020204"/>
                <a:ea typeface="+mn-ea"/>
                <a:cs typeface="+mn-cs"/>
              </a:rPr>
              <a:t>to support the gospel ministry </a:t>
            </a:r>
            <a:r>
              <a:rPr kumimoji="0" lang="en-US" sz="2800" b="0" i="0" u="none" strike="noStrike" kern="1200" cap="none" spc="0" normalizeH="0" baseline="0" noProof="0">
                <a:ln>
                  <a:noFill/>
                </a:ln>
                <a:solidFill>
                  <a:srgbClr val="000000"/>
                </a:solidFill>
                <a:effectLst/>
                <a:uLnTx/>
                <a:uFillTx/>
                <a:latin typeface="Corbel" panose="020B0503020204020204"/>
                <a:ea typeface="+mn-ea"/>
                <a:cs typeface="+mn-cs"/>
              </a:rPr>
              <a:t>of their congregations, synod, and WELS-affiliated ministries.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67328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C712B-F842-7BBE-905F-1A388101E1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19AEB95-9B77-4541-67DB-F7D87B05014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4806052" cy="6858000"/>
          </a:xfrm>
          <a:prstGeom prst="rect">
            <a:avLst/>
          </a:prstGeom>
        </p:spPr>
      </p:pic>
      <p:sp>
        <p:nvSpPr>
          <p:cNvPr id="3" name="Title 3">
            <a:extLst>
              <a:ext uri="{FF2B5EF4-FFF2-40B4-BE49-F238E27FC236}">
                <a16:creationId xmlns:a16="http://schemas.microsoft.com/office/drawing/2014/main" id="{3C8CCC66-011C-AF98-48FA-2168434B996A}"/>
              </a:ext>
            </a:extLst>
          </p:cNvPr>
          <p:cNvSpPr>
            <a:spLocks noGrp="1"/>
          </p:cNvSpPr>
          <p:nvPr>
            <p:ph type="title"/>
          </p:nvPr>
        </p:nvSpPr>
        <p:spPr>
          <a:xfrm>
            <a:off x="5087006" y="365125"/>
            <a:ext cx="6266794" cy="1325563"/>
          </a:xfrm>
        </p:spPr>
        <p:txBody>
          <a:bodyPr>
            <a:normAutofit/>
          </a:bodyPr>
          <a:lstStyle/>
          <a:p>
            <a:r>
              <a:rPr lang="en-US" sz="5400"/>
              <a:t>Devotional thought</a:t>
            </a:r>
          </a:p>
        </p:txBody>
      </p:sp>
      <p:sp>
        <p:nvSpPr>
          <p:cNvPr id="4" name="Content Placeholder 4">
            <a:extLst>
              <a:ext uri="{FF2B5EF4-FFF2-40B4-BE49-F238E27FC236}">
                <a16:creationId xmlns:a16="http://schemas.microsoft.com/office/drawing/2014/main" id="{7FA712A1-330F-01B0-BF11-40540245CAB0}"/>
              </a:ext>
            </a:extLst>
          </p:cNvPr>
          <p:cNvSpPr>
            <a:spLocks noGrp="1"/>
          </p:cNvSpPr>
          <p:nvPr>
            <p:ph idx="1"/>
          </p:nvPr>
        </p:nvSpPr>
        <p:spPr>
          <a:xfrm>
            <a:off x="5033738" y="1921790"/>
            <a:ext cx="6720295" cy="4352886"/>
          </a:xfrm>
        </p:spPr>
        <p:txBody>
          <a:bodyPr>
            <a:normAutofit fontScale="92500" lnSpcReduction="10000"/>
          </a:bodyPr>
          <a:lstStyle/>
          <a:p>
            <a:pPr marL="0" indent="0">
              <a:buNone/>
            </a:pPr>
            <a:r>
              <a:rPr lang="en-US" sz="3600">
                <a:ea typeface="Arial" charset="0"/>
                <a:cs typeface="Arial" charset="0"/>
              </a:rPr>
              <a:t>“You know the grace of our Lord Jesus </a:t>
            </a:r>
            <a:r>
              <a:rPr lang="en-US" sz="3600" b="1">
                <a:ea typeface="Arial" charset="0"/>
                <a:cs typeface="Arial" charset="0"/>
              </a:rPr>
              <a:t>Christ</a:t>
            </a:r>
            <a:r>
              <a:rPr lang="en-US" sz="3600">
                <a:ea typeface="Arial" charset="0"/>
                <a:cs typeface="Arial" charset="0"/>
              </a:rPr>
              <a:t>, that though he was rich, yet for your sake he </a:t>
            </a:r>
            <a:r>
              <a:rPr lang="en-US" sz="3600" b="1">
                <a:ea typeface="Arial" charset="0"/>
                <a:cs typeface="Arial" charset="0"/>
              </a:rPr>
              <a:t>became poor</a:t>
            </a:r>
            <a:r>
              <a:rPr lang="en-US" sz="3600">
                <a:ea typeface="Arial" charset="0"/>
                <a:cs typeface="Arial" charset="0"/>
              </a:rPr>
              <a:t>, </a:t>
            </a:r>
            <a:r>
              <a:rPr lang="en-US" sz="3600" b="1">
                <a:ea typeface="Arial" charset="0"/>
                <a:cs typeface="Arial" charset="0"/>
              </a:rPr>
              <a:t>so</a:t>
            </a:r>
            <a:r>
              <a:rPr lang="en-US" sz="3600">
                <a:ea typeface="Arial" charset="0"/>
                <a:cs typeface="Arial" charset="0"/>
              </a:rPr>
              <a:t> that </a:t>
            </a:r>
            <a:r>
              <a:rPr lang="en-US" sz="3600" b="1">
                <a:ea typeface="Arial" charset="0"/>
                <a:cs typeface="Arial" charset="0"/>
              </a:rPr>
              <a:t>you through his poverty might become rich</a:t>
            </a:r>
            <a:r>
              <a:rPr lang="en-US" sz="3600">
                <a:ea typeface="Arial" charset="0"/>
                <a:cs typeface="Arial" charset="0"/>
              </a:rPr>
              <a:t>” (2 Corinthians 8:9).</a:t>
            </a:r>
          </a:p>
          <a:p>
            <a:pPr marL="0" indent="0">
              <a:buNone/>
            </a:pPr>
            <a:r>
              <a:rPr lang="en-US" sz="3600">
                <a:ea typeface="Arial" charset="0"/>
                <a:cs typeface="Arial" charset="0"/>
              </a:rPr>
              <a:t> “You will be enriched in every way </a:t>
            </a:r>
            <a:r>
              <a:rPr lang="en-US" sz="3600" b="1">
                <a:ea typeface="Arial" charset="0"/>
                <a:cs typeface="Arial" charset="0"/>
              </a:rPr>
              <a:t>so that you can be generous on every occasion</a:t>
            </a:r>
            <a:r>
              <a:rPr lang="en-US" sz="3600">
                <a:ea typeface="Arial" charset="0"/>
                <a:cs typeface="Arial" charset="0"/>
              </a:rPr>
              <a:t>, and through us your generosity will result in thanksgiving to God” (2 Corinthians 9:11).</a:t>
            </a:r>
          </a:p>
        </p:txBody>
      </p:sp>
    </p:spTree>
    <p:extLst>
      <p:ext uri="{BB962C8B-B14F-4D97-AF65-F5344CB8AC3E}">
        <p14:creationId xmlns:p14="http://schemas.microsoft.com/office/powerpoint/2010/main" val="3017143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EF571-9971-AAC2-C0C0-B331BF6DD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242CE5-4E63-98CC-D967-0FE42AE26E72}"/>
              </a:ext>
            </a:extLst>
          </p:cNvPr>
          <p:cNvSpPr>
            <a:spLocks noGrp="1"/>
          </p:cNvSpPr>
          <p:nvPr>
            <p:ph type="title"/>
          </p:nvPr>
        </p:nvSpPr>
        <p:spPr>
          <a:xfrm>
            <a:off x="3947532" y="365125"/>
            <a:ext cx="7406268" cy="1325563"/>
          </a:xfrm>
        </p:spPr>
        <p:txBody>
          <a:bodyPr anchor="ctr">
            <a:normAutofit/>
          </a:bodyPr>
          <a:lstStyle/>
          <a:p>
            <a:r>
              <a:rPr lang="en-US"/>
              <a:t>Blessings and opportunities</a:t>
            </a:r>
          </a:p>
        </p:txBody>
      </p:sp>
      <p:sp>
        <p:nvSpPr>
          <p:cNvPr id="6" name="TextBox 5">
            <a:extLst>
              <a:ext uri="{FF2B5EF4-FFF2-40B4-BE49-F238E27FC236}">
                <a16:creationId xmlns:a16="http://schemas.microsoft.com/office/drawing/2014/main" id="{EC6606AE-EC24-C9C8-B970-A9C3FD580448}"/>
              </a:ext>
            </a:extLst>
          </p:cNvPr>
          <p:cNvSpPr txBox="1"/>
          <p:nvPr/>
        </p:nvSpPr>
        <p:spPr>
          <a:xfrm>
            <a:off x="7859917" y="2939036"/>
            <a:ext cx="3200400" cy="172752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white"/>
                </a:solidFill>
                <a:effectLst/>
                <a:uLnTx/>
                <a:uFillTx/>
                <a:latin typeface="Corbel" panose="020B0503020204020204"/>
                <a:ea typeface="ＭＳ Ｐゴシック" charset="0"/>
                <a:cs typeface="Arial"/>
              </a:rPr>
              <a:t>2024 statistics:</a:t>
            </a:r>
          </a:p>
          <a:p>
            <a:pPr marL="285750" marR="0" lvl="0" indent="-285750" algn="l" defTabSz="914400" rtl="0" eaLnBrk="1" fontAlgn="auto" latinLnBrk="0" hangingPunct="1">
              <a:lnSpc>
                <a:spcPct val="130000"/>
              </a:lnSpc>
              <a:spcBef>
                <a:spcPts val="0"/>
              </a:spcBef>
              <a:spcAft>
                <a:spcPts val="0"/>
              </a:spcAft>
              <a:buClrTx/>
              <a:buSzTx/>
              <a:buFont typeface="Wingdings" charset="2"/>
              <a:buChar char="§"/>
              <a:tabLst/>
              <a:defRPr/>
            </a:pPr>
            <a:r>
              <a:rPr kumimoji="0" lang="en-US" altLang="en-US" sz="2800" b="0" i="0" u="none" strike="noStrike" kern="1200" cap="none" spc="0" normalizeH="0" baseline="0" noProof="0">
                <a:ln>
                  <a:noFill/>
                </a:ln>
                <a:solidFill>
                  <a:prstClr val="white"/>
                </a:solidFill>
                <a:effectLst/>
                <a:uLnTx/>
                <a:uFillTx/>
                <a:latin typeface="Corbel" panose="020B0503020204020204"/>
                <a:ea typeface="ＭＳ Ｐゴシック" charset="0"/>
                <a:cs typeface="Arial"/>
              </a:rPr>
              <a:t>39% in worship</a:t>
            </a:r>
          </a:p>
          <a:p>
            <a:pPr marL="285750" marR="0" lvl="0" indent="-285750" algn="l" defTabSz="914400" rtl="0" eaLnBrk="1" fontAlgn="auto" latinLnBrk="0" hangingPunct="1">
              <a:lnSpc>
                <a:spcPct val="130000"/>
              </a:lnSpc>
              <a:spcBef>
                <a:spcPts val="0"/>
              </a:spcBef>
              <a:spcAft>
                <a:spcPts val="0"/>
              </a:spcAft>
              <a:buClrTx/>
              <a:buSzTx/>
              <a:buFont typeface="Wingdings" charset="2"/>
              <a:buChar char="§"/>
              <a:tabLst/>
              <a:defRPr/>
            </a:pPr>
            <a:r>
              <a:rPr kumimoji="0" lang="en-US" altLang="en-US" sz="2800" b="0" i="0" u="none" strike="noStrike" kern="1200" cap="none" spc="0" normalizeH="0" baseline="0" noProof="0">
                <a:ln>
                  <a:noFill/>
                </a:ln>
                <a:solidFill>
                  <a:prstClr val="white"/>
                </a:solidFill>
                <a:effectLst/>
                <a:uLnTx/>
                <a:uFillTx/>
                <a:latin typeface="Corbel" panose="020B0503020204020204"/>
                <a:ea typeface="ＭＳ Ｐゴシック" charset="0"/>
                <a:cs typeface="Arial"/>
              </a:rPr>
              <a:t>15% in Bible class</a:t>
            </a:r>
          </a:p>
        </p:txBody>
      </p:sp>
      <p:sp>
        <p:nvSpPr>
          <p:cNvPr id="7" name="Content Placeholder 2">
            <a:extLst>
              <a:ext uri="{FF2B5EF4-FFF2-40B4-BE49-F238E27FC236}">
                <a16:creationId xmlns:a16="http://schemas.microsoft.com/office/drawing/2014/main" id="{6D05C7C7-AB39-423B-1CF8-09F6BEC5E701}"/>
              </a:ext>
            </a:extLst>
          </p:cNvPr>
          <p:cNvSpPr txBox="1">
            <a:spLocks/>
          </p:cNvSpPr>
          <p:nvPr/>
        </p:nvSpPr>
        <p:spPr>
          <a:xfrm>
            <a:off x="2406953" y="1605598"/>
            <a:ext cx="8068095" cy="536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a:solidFill>
                  <a:srgbClr val="0B2940"/>
                </a:solidFill>
              </a:rPr>
              <a:t>2025 total congregational offerings: $426.8 million </a:t>
            </a:r>
            <a:br>
              <a:rPr lang="en-US" sz="2400">
                <a:solidFill>
                  <a:srgbClr val="0B2940"/>
                </a:solidFill>
              </a:rPr>
            </a:br>
            <a:endParaRPr lang="en-US" sz="2400">
              <a:solidFill>
                <a:srgbClr val="0B2940"/>
              </a:solidFill>
            </a:endParaRPr>
          </a:p>
        </p:txBody>
      </p:sp>
      <p:pic>
        <p:nvPicPr>
          <p:cNvPr id="8" name="Picture 7">
            <a:extLst>
              <a:ext uri="{FF2B5EF4-FFF2-40B4-BE49-F238E27FC236}">
                <a16:creationId xmlns:a16="http://schemas.microsoft.com/office/drawing/2014/main" id="{79E4D3BC-35FC-AA8B-9152-0152429A9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301" y="2264439"/>
            <a:ext cx="6969398" cy="4179785"/>
          </a:xfrm>
          <a:prstGeom prst="rect">
            <a:avLst/>
          </a:prstGeom>
        </p:spPr>
      </p:pic>
    </p:spTree>
    <p:extLst>
      <p:ext uri="{BB962C8B-B14F-4D97-AF65-F5344CB8AC3E}">
        <p14:creationId xmlns:p14="http://schemas.microsoft.com/office/powerpoint/2010/main" val="785719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A7631-939D-B1A5-0920-209C9FFDAE3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0E0646D-D59C-8455-10AA-8E18673EFDA0}"/>
              </a:ext>
            </a:extLst>
          </p:cNvPr>
          <p:cNvSpPr>
            <a:spLocks noGrp="1"/>
          </p:cNvSpPr>
          <p:nvPr>
            <p:ph idx="1"/>
          </p:nvPr>
        </p:nvSpPr>
        <p:spPr/>
        <p:txBody>
          <a:bodyPr/>
          <a:lstStyle/>
          <a:p>
            <a:r>
              <a:rPr lang="en-US" b="1"/>
              <a:t>Congregation Mission Offerings for 2025</a:t>
            </a:r>
            <a:r>
              <a:rPr lang="en-US"/>
              <a:t> were a record </a:t>
            </a:r>
            <a:r>
              <a:rPr lang="en-US" b="1"/>
              <a:t>$24.05 million.</a:t>
            </a:r>
          </a:p>
          <a:p>
            <a:r>
              <a:rPr lang="en-US"/>
              <a:t>Congregations have </a:t>
            </a:r>
            <a:r>
              <a:rPr lang="en-US" b="1"/>
              <a:t>pledged $24.1 million</a:t>
            </a:r>
            <a:r>
              <a:rPr lang="en-US"/>
              <a:t> in CMO for </a:t>
            </a:r>
            <a:r>
              <a:rPr lang="en-US" b="1"/>
              <a:t>2026.</a:t>
            </a:r>
          </a:p>
          <a:p>
            <a:r>
              <a:rPr lang="en-US" b="1"/>
              <a:t>Through April, </a:t>
            </a:r>
            <a:r>
              <a:rPr lang="en-US"/>
              <a:t>offerings total </a:t>
            </a:r>
            <a:r>
              <a:rPr lang="en-US" b="1"/>
              <a:t>$7.37 million</a:t>
            </a:r>
            <a:r>
              <a:rPr lang="en-US"/>
              <a:t>, which is up $54,000 (0.7 percent) from the  CMO that we received during the first four months of 2025 and $191,000 (2.7 percent) higher than projected receipts. </a:t>
            </a:r>
          </a:p>
          <a:p>
            <a:r>
              <a:rPr lang="en-US"/>
              <a:t>When setting CMO, aim for ten percent of offerings. If at or above this goal, encourage your congregation to maintain its generous support or consider increasing it as you’re able with God’s blessing.</a:t>
            </a:r>
          </a:p>
          <a:p>
            <a:endParaRPr lang="en-US"/>
          </a:p>
          <a:p>
            <a:endParaRPr lang="en-US" b="1"/>
          </a:p>
          <a:p>
            <a:endParaRPr lang="en-US" b="1"/>
          </a:p>
          <a:p>
            <a:endParaRPr lang="en-US" b="1"/>
          </a:p>
          <a:p>
            <a:endParaRPr lang="en-US"/>
          </a:p>
        </p:txBody>
      </p:sp>
      <p:sp>
        <p:nvSpPr>
          <p:cNvPr id="2" name="Title 1">
            <a:extLst>
              <a:ext uri="{FF2B5EF4-FFF2-40B4-BE49-F238E27FC236}">
                <a16:creationId xmlns:a16="http://schemas.microsoft.com/office/drawing/2014/main" id="{051B2F76-4A16-811A-C2EC-A9398C61D91C}"/>
              </a:ext>
            </a:extLst>
          </p:cNvPr>
          <p:cNvSpPr>
            <a:spLocks noGrp="1"/>
          </p:cNvSpPr>
          <p:nvPr>
            <p:ph type="title"/>
          </p:nvPr>
        </p:nvSpPr>
        <p:spPr/>
        <p:txBody>
          <a:bodyPr/>
          <a:lstStyle/>
          <a:p>
            <a:r>
              <a:rPr lang="en-US"/>
              <a:t>Blessings and opportunities</a:t>
            </a:r>
          </a:p>
        </p:txBody>
      </p:sp>
    </p:spTree>
    <p:extLst>
      <p:ext uri="{BB962C8B-B14F-4D97-AF65-F5344CB8AC3E}">
        <p14:creationId xmlns:p14="http://schemas.microsoft.com/office/powerpoint/2010/main" val="721870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8BB3-417A-851B-D285-DEFBB07A07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A74F5-2289-8C45-2963-3B2C54A18B18}"/>
              </a:ext>
            </a:extLst>
          </p:cNvPr>
          <p:cNvSpPr>
            <a:spLocks noGrp="1"/>
          </p:cNvSpPr>
          <p:nvPr>
            <p:ph type="title"/>
          </p:nvPr>
        </p:nvSpPr>
        <p:spPr>
          <a:xfrm>
            <a:off x="3947532" y="365125"/>
            <a:ext cx="7406268" cy="1325563"/>
          </a:xfrm>
        </p:spPr>
        <p:txBody>
          <a:bodyPr anchor="ctr">
            <a:normAutofit/>
          </a:bodyPr>
          <a:lstStyle/>
          <a:p>
            <a:r>
              <a:rPr lang="en-US"/>
              <a:t>Blessings and opportunities</a:t>
            </a:r>
          </a:p>
        </p:txBody>
      </p:sp>
      <p:sp>
        <p:nvSpPr>
          <p:cNvPr id="3" name="Content Placeholder 3">
            <a:extLst>
              <a:ext uri="{FF2B5EF4-FFF2-40B4-BE49-F238E27FC236}">
                <a16:creationId xmlns:a16="http://schemas.microsoft.com/office/drawing/2014/main" id="{99D30178-D6FF-6F9D-FDB9-242C3E643F4D}"/>
              </a:ext>
            </a:extLst>
          </p:cNvPr>
          <p:cNvSpPr>
            <a:spLocks noGrp="1"/>
          </p:cNvSpPr>
          <p:nvPr>
            <p:ph idx="1"/>
          </p:nvPr>
        </p:nvSpPr>
        <p:spPr>
          <a:xfrm>
            <a:off x="838200" y="2069432"/>
            <a:ext cx="3717758" cy="4107530"/>
          </a:xfrm>
        </p:spPr>
        <p:txBody>
          <a:bodyPr>
            <a:normAutofit/>
          </a:bodyPr>
          <a:lstStyle/>
          <a:p>
            <a:r>
              <a:rPr lang="en-US" sz="3200"/>
              <a:t>2.2% of personal income to offerings</a:t>
            </a:r>
          </a:p>
          <a:p>
            <a:r>
              <a:rPr lang="en-US" sz="3200"/>
              <a:t>5.7% of church offerings given as CMO</a:t>
            </a:r>
          </a:p>
        </p:txBody>
      </p:sp>
      <p:pic>
        <p:nvPicPr>
          <p:cNvPr id="6" name="Picture 5">
            <a:extLst>
              <a:ext uri="{FF2B5EF4-FFF2-40B4-BE49-F238E27FC236}">
                <a16:creationId xmlns:a16="http://schemas.microsoft.com/office/drawing/2014/main" id="{2FAB9ED4-22E5-A26D-3823-815E0EB0A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843" y="1925059"/>
            <a:ext cx="6612047" cy="3974263"/>
          </a:xfrm>
          <a:prstGeom prst="rect">
            <a:avLst/>
          </a:prstGeom>
        </p:spPr>
      </p:pic>
    </p:spTree>
    <p:extLst>
      <p:ext uri="{BB962C8B-B14F-4D97-AF65-F5344CB8AC3E}">
        <p14:creationId xmlns:p14="http://schemas.microsoft.com/office/powerpoint/2010/main" val="2683895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09FF2-9894-C12B-922F-5DB9D9859A41}"/>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164BCEC-EEA7-1529-9604-7463A08E5A46}"/>
              </a:ext>
            </a:extLst>
          </p:cNvPr>
          <p:cNvSpPr>
            <a:spLocks noGrp="1"/>
          </p:cNvSpPr>
          <p:nvPr>
            <p:ph idx="1"/>
          </p:nvPr>
        </p:nvSpPr>
        <p:spPr/>
        <p:txBody>
          <a:bodyPr>
            <a:normAutofit/>
          </a:bodyPr>
          <a:lstStyle/>
          <a:p>
            <a:r>
              <a:rPr lang="en-US" sz="3200" i="1"/>
              <a:t>WELS Connection</a:t>
            </a:r>
          </a:p>
          <a:p>
            <a:r>
              <a:rPr lang="en-US" sz="3200" i="1"/>
              <a:t>Together</a:t>
            </a:r>
            <a:r>
              <a:rPr lang="en-US" sz="3200"/>
              <a:t> e-newsletter</a:t>
            </a:r>
          </a:p>
          <a:p>
            <a:r>
              <a:rPr lang="en-US" sz="3200" i="1"/>
              <a:t>Forward in Christ</a:t>
            </a:r>
          </a:p>
          <a:p>
            <a:r>
              <a:rPr lang="en-US" sz="3200"/>
              <a:t>Annual Report (includes PowerPoint)</a:t>
            </a:r>
          </a:p>
          <a:p>
            <a:r>
              <a:rPr lang="en-US" sz="3200"/>
              <a:t>Annual CMO setting materials</a:t>
            </a:r>
          </a:p>
          <a:p>
            <a:r>
              <a:rPr lang="en-US" sz="3200"/>
              <a:t>Stewardship Toolbox resources                                                        (at mcg.welsrc.net)</a:t>
            </a:r>
          </a:p>
        </p:txBody>
      </p:sp>
      <p:sp>
        <p:nvSpPr>
          <p:cNvPr id="2" name="Title 1">
            <a:extLst>
              <a:ext uri="{FF2B5EF4-FFF2-40B4-BE49-F238E27FC236}">
                <a16:creationId xmlns:a16="http://schemas.microsoft.com/office/drawing/2014/main" id="{68F3652F-9335-57BC-E1BA-5DFEA94281E3}"/>
              </a:ext>
            </a:extLst>
          </p:cNvPr>
          <p:cNvSpPr>
            <a:spLocks noGrp="1"/>
          </p:cNvSpPr>
          <p:nvPr>
            <p:ph type="title"/>
          </p:nvPr>
        </p:nvSpPr>
        <p:spPr/>
        <p:txBody>
          <a:bodyPr/>
          <a:lstStyle/>
          <a:p>
            <a:r>
              <a:rPr lang="en-US"/>
              <a:t>Congregation Mission Offerings</a:t>
            </a:r>
          </a:p>
        </p:txBody>
      </p:sp>
      <p:pic>
        <p:nvPicPr>
          <p:cNvPr id="6" name="Picture 5">
            <a:extLst>
              <a:ext uri="{FF2B5EF4-FFF2-40B4-BE49-F238E27FC236}">
                <a16:creationId xmlns:a16="http://schemas.microsoft.com/office/drawing/2014/main" id="{2288A7EC-D793-4A5B-43C2-85791734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602" y="1825625"/>
            <a:ext cx="3197415" cy="41305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2689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F259B-D819-EA69-7A77-C5306BAF53A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8295F6-9F6C-8442-7D66-73288E5A8C6E}"/>
              </a:ext>
            </a:extLst>
          </p:cNvPr>
          <p:cNvSpPr>
            <a:spLocks noGrp="1"/>
          </p:cNvSpPr>
          <p:nvPr>
            <p:ph idx="1"/>
          </p:nvPr>
        </p:nvSpPr>
        <p:spPr>
          <a:xfrm>
            <a:off x="838200" y="1825625"/>
            <a:ext cx="7149662" cy="4351338"/>
          </a:xfrm>
        </p:spPr>
        <p:txBody>
          <a:bodyPr>
            <a:normAutofit/>
          </a:bodyPr>
          <a:lstStyle/>
          <a:p>
            <a:pPr marL="0" indent="0">
              <a:buNone/>
            </a:pPr>
            <a:r>
              <a:rPr lang="en-US" sz="3200" b="1"/>
              <a:t>WELS 175</a:t>
            </a:r>
            <a:r>
              <a:rPr lang="en-US" sz="3200" b="1" baseline="30000"/>
              <a:t>th</a:t>
            </a:r>
            <a:r>
              <a:rPr lang="en-US" sz="3200" b="1"/>
              <a:t> Anniversary</a:t>
            </a:r>
          </a:p>
          <a:p>
            <a:r>
              <a:rPr lang="en-US" sz="3200"/>
              <a:t>Offering total: $476,924</a:t>
            </a:r>
          </a:p>
          <a:p>
            <a:r>
              <a:rPr lang="en-US" sz="3200"/>
              <a:t>We praise God for this response and thank you for your participation that supports future goals in North American ministry, international ministry, and worker training!</a:t>
            </a:r>
          </a:p>
        </p:txBody>
      </p:sp>
      <p:sp>
        <p:nvSpPr>
          <p:cNvPr id="2" name="Title 1">
            <a:extLst>
              <a:ext uri="{FF2B5EF4-FFF2-40B4-BE49-F238E27FC236}">
                <a16:creationId xmlns:a16="http://schemas.microsoft.com/office/drawing/2014/main" id="{7B19DC62-4111-C4E5-6324-317205E918BD}"/>
              </a:ext>
            </a:extLst>
          </p:cNvPr>
          <p:cNvSpPr>
            <a:spLocks noGrp="1"/>
          </p:cNvSpPr>
          <p:nvPr>
            <p:ph type="title"/>
          </p:nvPr>
        </p:nvSpPr>
        <p:spPr/>
        <p:txBody>
          <a:bodyPr/>
          <a:lstStyle/>
          <a:p>
            <a:r>
              <a:rPr lang="en-US"/>
              <a:t>Blessings and opportunities</a:t>
            </a:r>
          </a:p>
        </p:txBody>
      </p:sp>
      <p:pic>
        <p:nvPicPr>
          <p:cNvPr id="5" name="Picture 4">
            <a:extLst>
              <a:ext uri="{FF2B5EF4-FFF2-40B4-BE49-F238E27FC236}">
                <a16:creationId xmlns:a16="http://schemas.microsoft.com/office/drawing/2014/main" id="{64852521-565B-3A3C-43FD-893F91AA1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838" y="3681036"/>
            <a:ext cx="2883414" cy="2670053"/>
          </a:xfrm>
          <a:prstGeom prst="rect">
            <a:avLst/>
          </a:prstGeom>
        </p:spPr>
      </p:pic>
    </p:spTree>
    <p:extLst>
      <p:ext uri="{BB962C8B-B14F-4D97-AF65-F5344CB8AC3E}">
        <p14:creationId xmlns:p14="http://schemas.microsoft.com/office/powerpoint/2010/main" val="162664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AD771-C7AC-26E6-BA4B-494329BEDEFA}"/>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82DB08-8B59-9C06-2302-FAC045B98D4F}"/>
              </a:ext>
            </a:extLst>
          </p:cNvPr>
          <p:cNvSpPr>
            <a:spLocks noGrp="1"/>
          </p:cNvSpPr>
          <p:nvPr>
            <p:ph idx="1"/>
          </p:nvPr>
        </p:nvSpPr>
        <p:spPr>
          <a:xfrm>
            <a:off x="838200" y="1825625"/>
            <a:ext cx="10515600" cy="4351338"/>
          </a:xfrm>
        </p:spPr>
        <p:txBody>
          <a:bodyPr/>
          <a:lstStyle/>
          <a:p>
            <a:pPr marL="0" indent="0">
              <a:buNone/>
            </a:pPr>
            <a:r>
              <a:rPr lang="en-US"/>
              <a:t>“Magnify” capital campaign for a new music center at </a:t>
            </a:r>
            <a:r>
              <a:rPr lang="en-US" b="1"/>
              <a:t>Luther Preparatory School</a:t>
            </a:r>
          </a:p>
        </p:txBody>
      </p:sp>
      <p:sp>
        <p:nvSpPr>
          <p:cNvPr id="2" name="Title 1">
            <a:extLst>
              <a:ext uri="{FF2B5EF4-FFF2-40B4-BE49-F238E27FC236}">
                <a16:creationId xmlns:a16="http://schemas.microsoft.com/office/drawing/2014/main" id="{26BA851B-7CB4-310C-61AC-F8651B748BC8}"/>
              </a:ext>
            </a:extLst>
          </p:cNvPr>
          <p:cNvSpPr>
            <a:spLocks noGrp="1"/>
          </p:cNvSpPr>
          <p:nvPr>
            <p:ph type="title"/>
          </p:nvPr>
        </p:nvSpPr>
        <p:spPr/>
        <p:txBody>
          <a:bodyPr/>
          <a:lstStyle/>
          <a:p>
            <a:r>
              <a:rPr lang="en-US"/>
              <a:t>Blessings and opportunities</a:t>
            </a:r>
          </a:p>
        </p:txBody>
      </p:sp>
      <p:pic>
        <p:nvPicPr>
          <p:cNvPr id="7" name="Picture 6">
            <a:extLst>
              <a:ext uri="{FF2B5EF4-FFF2-40B4-BE49-F238E27FC236}">
                <a16:creationId xmlns:a16="http://schemas.microsoft.com/office/drawing/2014/main" id="{CB89BA9A-68FE-39FC-1E3D-01B19D5F3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58" y="3063222"/>
            <a:ext cx="5226990" cy="2560413"/>
          </a:xfrm>
          <a:prstGeom prst="rect">
            <a:avLst/>
          </a:prstGeom>
        </p:spPr>
      </p:pic>
      <p:pic>
        <p:nvPicPr>
          <p:cNvPr id="9" name="Picture 8">
            <a:extLst>
              <a:ext uri="{FF2B5EF4-FFF2-40B4-BE49-F238E27FC236}">
                <a16:creationId xmlns:a16="http://schemas.microsoft.com/office/drawing/2014/main" id="{42D43118-B182-F0BB-2F52-4D05112BB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164" y="3063222"/>
            <a:ext cx="5048314" cy="2551298"/>
          </a:xfrm>
          <a:prstGeom prst="rect">
            <a:avLst/>
          </a:prstGeom>
        </p:spPr>
      </p:pic>
    </p:spTree>
    <p:extLst>
      <p:ext uri="{BB962C8B-B14F-4D97-AF65-F5344CB8AC3E}">
        <p14:creationId xmlns:p14="http://schemas.microsoft.com/office/powerpoint/2010/main" val="738291725"/>
      </p:ext>
    </p:extLst>
  </p:cSld>
  <p:clrMapOvr>
    <a:masterClrMapping/>
  </p:clrMapOvr>
</p:sld>
</file>

<file path=ppt/theme/theme1.xml><?xml version="1.0" encoding="utf-8"?>
<a:theme xmlns:a="http://schemas.openxmlformats.org/drawingml/2006/main" name="2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c28ca45-6f5c-4d0a-988a-ce27831fc4aa">
      <Terms xmlns="http://schemas.microsoft.com/office/infopath/2007/PartnerControls"/>
    </lcf76f155ced4ddcb4097134ff3c332f>
    <TaxCatchAll xmlns="9d1aa794-ada9-4a3e-9c2a-189f245fcbb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E035B0044ED745B44E5D869E6897EB" ma:contentTypeVersion="17" ma:contentTypeDescription="Create a new document." ma:contentTypeScope="" ma:versionID="f199aecb1a53432ce512c16a286108d7">
  <xsd:schema xmlns:xsd="http://www.w3.org/2001/XMLSchema" xmlns:xs="http://www.w3.org/2001/XMLSchema" xmlns:p="http://schemas.microsoft.com/office/2006/metadata/properties" xmlns:ns2="bdce1381-54c6-4e94-9768-2f8de58d8427" xmlns:ns3="3f8c7e68-76f5-47d8-a210-280a72972cb8" xmlns:ns4="ac28ca45-6f5c-4d0a-988a-ce27831fc4aa" xmlns:ns5="9d1aa794-ada9-4a3e-9c2a-189f245fcbb8" targetNamespace="http://schemas.microsoft.com/office/2006/metadata/properties" ma:root="true" ma:fieldsID="3e206d9477bba664eeb569f73a0b1ad8" ns2:_="" ns3:_="" ns4:_="" ns5:_="">
    <xsd:import namespace="bdce1381-54c6-4e94-9768-2f8de58d8427"/>
    <xsd:import namespace="3f8c7e68-76f5-47d8-a210-280a72972cb8"/>
    <xsd:import namespace="ac28ca45-6f5c-4d0a-988a-ce27831fc4aa"/>
    <xsd:import namespace="9d1aa794-ada9-4a3e-9c2a-189f245fcbb8"/>
    <xsd:element name="properties">
      <xsd:complexType>
        <xsd:sequence>
          <xsd:element name="documentManagement">
            <xsd:complexType>
              <xsd:all>
                <xsd:element ref="ns2:SharedWithUsers" minOccurs="0"/>
                <xsd:element ref="ns3:SharingHintHash" minOccurs="0"/>
                <xsd:element ref="ns2:SharedWithDetails" minOccurs="0"/>
                <xsd:element ref="ns4:MediaServiceMetadata" minOccurs="0"/>
                <xsd:element ref="ns4:MediaServiceFastMetadata" minOccurs="0"/>
                <xsd:element ref="ns4:MediaServiceAutoKeyPoints" minOccurs="0"/>
                <xsd:element ref="ns4:MediaServiceKeyPoints" minOccurs="0"/>
                <xsd:element ref="ns4:MediaServiceSearchProperties" minOccurs="0"/>
                <xsd:element ref="ns4:MediaServiceObjectDetectorVersions" minOccurs="0"/>
                <xsd:element ref="ns4:MediaServiceDateTaken" minOccurs="0"/>
                <xsd:element ref="ns4:lcf76f155ced4ddcb4097134ff3c332f" minOccurs="0"/>
                <xsd:element ref="ns5:TaxCatchAll"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ce1381-54c6-4e94-9768-2f8de58d842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c7e68-76f5-47d8-a210-280a72972cb8"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28ca45-6f5c-4d0a-988a-ce27831fc4a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88f47af6-b702-401e-bd31-75c3f6f41437}" ma:internalName="TaxCatchAll" ma:showField="CatchAllData" ma:web="bdce1381-54c6-4e94-9768-2f8de58d84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CEBC34-AEAC-4AB3-A9AA-B7693880BC76}">
  <ds:schemaRefs>
    <ds:schemaRef ds:uri="http://schemas.microsoft.com/sharepoint/v3/contenttype/forms"/>
  </ds:schemaRefs>
</ds:datastoreItem>
</file>

<file path=customXml/itemProps2.xml><?xml version="1.0" encoding="utf-8"?>
<ds:datastoreItem xmlns:ds="http://schemas.openxmlformats.org/officeDocument/2006/customXml" ds:itemID="{6008B8DC-7387-41A4-9C93-C761258B1B3A}">
  <ds:schemaRefs>
    <ds:schemaRef ds:uri="3f8c7e68-76f5-47d8-a210-280a72972cb8"/>
    <ds:schemaRef ds:uri="ac28ca45-6f5c-4d0a-988a-ce27831fc4aa"/>
    <ds:schemaRef ds:uri="bdce1381-54c6-4e94-9768-2f8de58d84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d1aa794-ada9-4a3e-9c2a-189f245fcbb8"/>
  </ds:schemaRefs>
</ds:datastoreItem>
</file>

<file path=customXml/itemProps3.xml><?xml version="1.0" encoding="utf-8"?>
<ds:datastoreItem xmlns:ds="http://schemas.openxmlformats.org/officeDocument/2006/customXml" ds:itemID="{DADBF1F4-96C4-4863-B101-C600D942B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ce1381-54c6-4e94-9768-2f8de58d8427"/>
    <ds:schemaRef ds:uri="3f8c7e68-76f5-47d8-a210-280a72972cb8"/>
    <ds:schemaRef ds:uri="ac28ca45-6f5c-4d0a-988a-ce27831fc4aa"/>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91f13b54-0736-4885-a43b-80d7e53ca78c}" enabled="0" method="" siteId="{91f13b54-0736-4885-a43b-80d7e53ca78c}" removed="1"/>
</clbl:labelList>
</file>

<file path=docProps/app.xml><?xml version="1.0" encoding="utf-8"?>
<Properties xmlns="http://schemas.openxmlformats.org/officeDocument/2006/extended-properties" xmlns:vt="http://schemas.openxmlformats.org/officeDocument/2006/docPropsVTypes">
  <TotalTime>0</TotalTime>
  <Words>1650</Words>
  <Application>Microsoft Office PowerPoint</Application>
  <PresentationFormat>Widescreen</PresentationFormat>
  <Paragraphs>98</Paragraphs>
  <Slides>14</Slides>
  <Notes>14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14</vt:i4>
      </vt:variant>
    </vt:vector>
  </HeadingPairs>
  <TitlesOfParts>
    <vt:vector size="23" baseType="lpstr">
      <vt:lpstr>Arial</vt:lpstr>
      <vt:lpstr>Calibri</vt:lpstr>
      <vt:lpstr>Corbel</vt:lpstr>
      <vt:lpstr>Wingdings</vt:lpstr>
      <vt:lpstr>2_Custom Design</vt:lpstr>
      <vt:lpstr>3_Custom Design</vt:lpstr>
      <vt:lpstr>6_Custom Design</vt:lpstr>
      <vt:lpstr>1_Office Theme</vt:lpstr>
      <vt:lpstr>4_Custom Design</vt:lpstr>
      <vt:lpstr>PowerPoint Presentation</vt:lpstr>
      <vt:lpstr>WELS Ministry of Christian Giving mission</vt:lpstr>
      <vt:lpstr>Devotional thought</vt:lpstr>
      <vt:lpstr>Blessings and opportunities</vt:lpstr>
      <vt:lpstr>Blessings and opportunities</vt:lpstr>
      <vt:lpstr>Blessings and opportunities</vt:lpstr>
      <vt:lpstr>Congregation Mission Offerings</vt:lpstr>
      <vt:lpstr>Blessings and opportunities</vt:lpstr>
      <vt:lpstr>Blessings and opportunities</vt:lpstr>
      <vt:lpstr>Blessings and opportunities</vt:lpstr>
      <vt:lpstr>Individual offerings</vt:lpstr>
      <vt:lpstr>Individual Offerings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Adam Goede</cp:lastModifiedBy>
  <cp:revision>1</cp:revision>
  <dcterms:created xsi:type="dcterms:W3CDTF">2017-03-09T20:59:43Z</dcterms:created>
  <dcterms:modified xsi:type="dcterms:W3CDTF">2026-05-21T18:59:57Z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0x01010088E035B0044ED745B44E5D869E6897EB</vt:lpwstr>
  </property>
  <property fmtid="{D5CDD505-2E9C-101B-9397-08002B2CF9AE}" pid="3" name="MediaServiceImageTags">
    <vt:lpwstr/>
  </property>
</Properties>
</file>