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26" r:id="rId4"/>
  </p:sldMasterIdLst>
  <p:notesMasterIdLst>
    <p:notesMasterId r:id="rId37"/>
  </p:notesMasterIdLst>
  <p:handoutMasterIdLst>
    <p:handoutMasterId r:id="rId38"/>
  </p:handoutMasterIdLst>
  <p:sldIdLst>
    <p:sldId id="1044" r:id="rId5"/>
    <p:sldId id="853" r:id="rId6"/>
    <p:sldId id="913" r:id="rId7"/>
    <p:sldId id="1032" r:id="rId8"/>
    <p:sldId id="689" r:id="rId9"/>
    <p:sldId id="1063" r:id="rId10"/>
    <p:sldId id="920" r:id="rId11"/>
    <p:sldId id="690" r:id="rId12"/>
    <p:sldId id="1067" r:id="rId13"/>
    <p:sldId id="1053" r:id="rId14"/>
    <p:sldId id="1064" r:id="rId15"/>
    <p:sldId id="1061" r:id="rId16"/>
    <p:sldId id="1045" r:id="rId17"/>
    <p:sldId id="859" r:id="rId18"/>
    <p:sldId id="695" r:id="rId19"/>
    <p:sldId id="838" r:id="rId20"/>
    <p:sldId id="691" r:id="rId21"/>
    <p:sldId id="866" r:id="rId22"/>
    <p:sldId id="1065" r:id="rId23"/>
    <p:sldId id="1062" r:id="rId24"/>
    <p:sldId id="692" r:id="rId25"/>
    <p:sldId id="739" r:id="rId26"/>
    <p:sldId id="1049" r:id="rId27"/>
    <p:sldId id="797" r:id="rId28"/>
    <p:sldId id="699" r:id="rId29"/>
    <p:sldId id="848" r:id="rId30"/>
    <p:sldId id="1066" r:id="rId31"/>
    <p:sldId id="693" r:id="rId32"/>
    <p:sldId id="871" r:id="rId33"/>
    <p:sldId id="880" r:id="rId34"/>
    <p:sldId id="715" r:id="rId35"/>
    <p:sldId id="1040" r:id="rId36"/>
  </p:sldIdLst>
  <p:sldSz cx="9144000" cy="5143500" type="screen16x9"/>
  <p:notesSz cx="7099300" cy="9398000"/>
  <p:defaultTex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60">
          <p15:clr>
            <a:srgbClr val="A4A3A4"/>
          </p15:clr>
        </p15:guide>
        <p15:guide id="2" pos="223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ssa Krogmann" initials="MK" lastIdx="7" clrIdx="0">
    <p:extLst>
      <p:ext uri="{19B8F6BF-5375-455C-9EA6-DF929625EA0E}">
        <p15:presenceInfo xmlns:p15="http://schemas.microsoft.com/office/powerpoint/2012/main" userId="S-1-5-21-2106337540-871508649-1532313055-2045485" providerId="AD"/>
      </p:ext>
    </p:extLst>
  </p:cmAuthor>
  <p:cmAuthor id="2" name="Marissa Krogmann" initials="MK [2]" lastIdx="1" clrIdx="1">
    <p:extLst>
      <p:ext uri="{19B8F6BF-5375-455C-9EA6-DF929625EA0E}">
        <p15:presenceInfo xmlns:p15="http://schemas.microsoft.com/office/powerpoint/2012/main" userId="S::Marissa.Krogmann@wels.net::d947f805-5955-4c43-a5c2-60811c7140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47C3CC"/>
    <a:srgbClr val="16616C"/>
    <a:srgbClr val="2F525E"/>
    <a:srgbClr val="AE1517"/>
    <a:srgbClr val="1F7EE7"/>
    <a:srgbClr val="DED900"/>
    <a:srgbClr val="F0EA00"/>
    <a:srgbClr val="7DD33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20B054-CB5D-4BC0-AA10-437AD269C931}" v="16" dt="2026-05-26T20:37:38.7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3" autoAdjust="0"/>
    <p:restoredTop sz="44552" autoAdjust="0"/>
  </p:normalViewPr>
  <p:slideViewPr>
    <p:cSldViewPr>
      <p:cViewPr varScale="1">
        <p:scale>
          <a:sx n="65" d="100"/>
          <a:sy n="65" d="100"/>
        </p:scale>
        <p:origin x="2946" y="6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6" d="100"/>
          <a:sy n="76" d="100"/>
        </p:scale>
        <p:origin x="-2580" y="-90"/>
      </p:cViewPr>
      <p:guideLst>
        <p:guide orient="horz" pos="2960"/>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469900"/>
          </a:xfrm>
          <a:prstGeom prst="rect">
            <a:avLst/>
          </a:prstGeom>
        </p:spPr>
        <p:txBody>
          <a:bodyPr vert="horz" lIns="94265" tIns="47133" rIns="94265" bIns="47133" rtlCol="0"/>
          <a:lstStyle>
            <a:lvl1pPr algn="l">
              <a:defRPr sz="1200"/>
            </a:lvl1pPr>
          </a:lstStyle>
          <a:p>
            <a:pPr>
              <a:defRPr/>
            </a:pPr>
            <a:r>
              <a:rPr lang="en-US"/>
              <a:t>There are over 75 Home missions and over 150 WELS outreach efforts receving assistance.</a:t>
            </a:r>
          </a:p>
        </p:txBody>
      </p:sp>
      <p:sp>
        <p:nvSpPr>
          <p:cNvPr id="3" name="Date Placeholder 2"/>
          <p:cNvSpPr>
            <a:spLocks noGrp="1"/>
          </p:cNvSpPr>
          <p:nvPr>
            <p:ph type="dt" sz="quarter" idx="1"/>
          </p:nvPr>
        </p:nvSpPr>
        <p:spPr>
          <a:xfrm>
            <a:off x="4021294" y="0"/>
            <a:ext cx="3076363" cy="469900"/>
          </a:xfrm>
          <a:prstGeom prst="rect">
            <a:avLst/>
          </a:prstGeom>
        </p:spPr>
        <p:txBody>
          <a:bodyPr vert="horz" lIns="94265" tIns="47133" rIns="94265" bIns="47133" rtlCol="0"/>
          <a:lstStyle>
            <a:lvl1pPr algn="r">
              <a:defRPr sz="1200"/>
            </a:lvl1pPr>
          </a:lstStyle>
          <a:p>
            <a:pPr>
              <a:defRPr/>
            </a:pPr>
            <a:fld id="{72B9D8AD-C5DF-4384-AA79-B0F812995A65}" type="datetimeFigureOut">
              <a:rPr lang="en-US"/>
              <a:pPr>
                <a:defRPr/>
              </a:pPr>
              <a:t>6/5/2026</a:t>
            </a:fld>
            <a:endParaRPr lang="en-US"/>
          </a:p>
        </p:txBody>
      </p:sp>
      <p:sp>
        <p:nvSpPr>
          <p:cNvPr id="4" name="Footer Placeholder 3"/>
          <p:cNvSpPr>
            <a:spLocks noGrp="1"/>
          </p:cNvSpPr>
          <p:nvPr>
            <p:ph type="ftr" sz="quarter" idx="2"/>
          </p:nvPr>
        </p:nvSpPr>
        <p:spPr>
          <a:xfrm>
            <a:off x="0" y="8926469"/>
            <a:ext cx="3076363" cy="469900"/>
          </a:xfrm>
          <a:prstGeom prst="rect">
            <a:avLst/>
          </a:prstGeom>
        </p:spPr>
        <p:txBody>
          <a:bodyPr vert="horz" lIns="94265" tIns="47133" rIns="94265" bIns="47133"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4021294" y="8926469"/>
            <a:ext cx="3076363" cy="469900"/>
          </a:xfrm>
          <a:prstGeom prst="rect">
            <a:avLst/>
          </a:prstGeom>
        </p:spPr>
        <p:txBody>
          <a:bodyPr vert="horz" lIns="94265" tIns="47133" rIns="94265" bIns="47133" rtlCol="0" anchor="b"/>
          <a:lstStyle>
            <a:lvl1pPr algn="r">
              <a:defRPr sz="1200"/>
            </a:lvl1pPr>
          </a:lstStyle>
          <a:p>
            <a:pPr>
              <a:defRPr/>
            </a:pPr>
            <a:fld id="{B7E01CAE-20E1-4842-9D54-0F2193B6BA1B}" type="slidenum">
              <a:rPr lang="en-US"/>
              <a:pPr>
                <a:defRPr/>
              </a:pPr>
              <a:t>‹#›</a:t>
            </a:fld>
            <a:endParaRPr lang="en-US"/>
          </a:p>
        </p:txBody>
      </p:sp>
    </p:spTree>
    <p:extLst>
      <p:ext uri="{BB962C8B-B14F-4D97-AF65-F5344CB8AC3E}">
        <p14:creationId xmlns:p14="http://schemas.microsoft.com/office/powerpoint/2010/main" val="417658140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17513" y="704850"/>
            <a:ext cx="6264275" cy="3524250"/>
          </a:xfrm>
          <a:prstGeom prst="rect">
            <a:avLst/>
          </a:prstGeom>
          <a:noFill/>
          <a:ln w="12700">
            <a:solidFill>
              <a:prstClr val="black"/>
            </a:solidFill>
          </a:ln>
        </p:spPr>
        <p:txBody>
          <a:bodyPr vert="horz" lIns="94265" tIns="47133" rIns="94265" bIns="47133" rtlCol="0" anchor="ctr"/>
          <a:lstStyle/>
          <a:p>
            <a:pPr lvl="0"/>
            <a:endParaRPr lang="en-US" noProof="0"/>
          </a:p>
        </p:txBody>
      </p:sp>
      <p:sp>
        <p:nvSpPr>
          <p:cNvPr id="5" name="Notes Placeholder 4"/>
          <p:cNvSpPr>
            <a:spLocks noGrp="1"/>
          </p:cNvSpPr>
          <p:nvPr>
            <p:ph type="body" sz="quarter" idx="3"/>
          </p:nvPr>
        </p:nvSpPr>
        <p:spPr>
          <a:xfrm>
            <a:off x="709930" y="4464050"/>
            <a:ext cx="5679440" cy="4229100"/>
          </a:xfrm>
          <a:prstGeom prst="rect">
            <a:avLst/>
          </a:prstGeom>
        </p:spPr>
        <p:txBody>
          <a:bodyPr vert="horz" lIns="94265" tIns="47133" rIns="94265" bIns="47133"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100686728"/>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academiacristo.com/"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nativechristians.org/"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els.net/serving-others/missions/multi-language-productions/tell-network/"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kern="1200" dirty="0">
                <a:solidFill>
                  <a:schemeClr val="tx1"/>
                </a:solidFill>
                <a:effectLst/>
                <a:latin typeface="+mn-lt"/>
                <a:ea typeface="+mn-ea"/>
                <a:cs typeface="+mn-cs"/>
              </a:rPr>
              <a:t>8.2 billion people inhabit this earth. 384 million of those reside in the United States and Canada.</a:t>
            </a:r>
          </a:p>
          <a:p>
            <a:pPr rtl="0"/>
            <a:endParaRPr lang="en-US" sz="1200" b="0" i="0" kern="1200" dirty="0">
              <a:solidFill>
                <a:schemeClr val="tx1"/>
              </a:solidFill>
              <a:effectLst/>
              <a:latin typeface="+mn-lt"/>
              <a:ea typeface="+mn-ea"/>
              <a:cs typeface="+mn-cs"/>
            </a:endParaRPr>
          </a:p>
          <a:p>
            <a:pPr rtl="0"/>
            <a:r>
              <a:rPr lang="en-US" sz="1200" b="0" i="0" kern="1200" dirty="0">
                <a:solidFill>
                  <a:schemeClr val="tx1"/>
                </a:solidFill>
                <a:effectLst/>
                <a:latin typeface="+mn-lt"/>
                <a:ea typeface="+mn-ea"/>
                <a:cs typeface="+mn-cs"/>
              </a:rPr>
              <a:t>We have before us the largest mission field the world has ever seen.</a:t>
            </a:r>
            <a:endParaRPr lang="en-US" sz="1200" b="0" i="0" dirty="0">
              <a:solidFill>
                <a:schemeClr val="tx1"/>
              </a:solidFill>
              <a:effectLst/>
              <a:latin typeface="+mn-lt"/>
            </a:endParaRPr>
          </a:p>
          <a:p>
            <a:pPr algn="l" rtl="0" fontAlgn="base"/>
            <a:endParaRPr lang="en-US" sz="1200" b="0" i="0" dirty="0">
              <a:solidFill>
                <a:schemeClr val="tx1"/>
              </a:solidFill>
              <a:effectLst/>
              <a:latin typeface="+mn-lt"/>
            </a:endParaRPr>
          </a:p>
          <a:p>
            <a:pPr algn="l" rtl="0" fontAlgn="base"/>
            <a:r>
              <a:rPr lang="en-US" sz="1200" b="0" i="0" dirty="0">
                <a:solidFill>
                  <a:schemeClr val="tx1"/>
                </a:solidFill>
                <a:effectLst/>
                <a:latin typeface="+mn-lt"/>
              </a:rPr>
              <a:t>WELS World Missions conducts and encourages gospel outreach in 48 countries and is exploring outreach opportunities in 25 prospective new mission fields. World Missions brings the light of God’s Word to the world through evangelism efforts, church planting, training national workers for ministry, and providing religious materials in foreign languages. </a:t>
            </a:r>
            <a:r>
              <a:rPr lang="en-US" sz="1200" b="0" i="0" kern="1200" dirty="0">
                <a:solidFill>
                  <a:schemeClr val="tx1"/>
                </a:solidFill>
                <a:effectLst/>
                <a:latin typeface="+mn-lt"/>
                <a:ea typeface="+mn-ea"/>
                <a:cs typeface="+mn-cs"/>
              </a:rPr>
              <a:t>51 world missionaries partner with over 500 national pastors to conduct outreach and train more than 400 students for service in Christ’s kingdom.</a:t>
            </a:r>
            <a:endParaRPr lang="en-US" sz="1200" b="0" i="0" dirty="0">
              <a:solidFill>
                <a:schemeClr val="tx1"/>
              </a:solidFill>
              <a:effectLst/>
              <a:latin typeface="+mn-lt"/>
            </a:endParaRPr>
          </a:p>
        </p:txBody>
      </p:sp>
    </p:spTree>
    <p:extLst>
      <p:ext uri="{BB962C8B-B14F-4D97-AF65-F5344CB8AC3E}">
        <p14:creationId xmlns:p14="http://schemas.microsoft.com/office/powerpoint/2010/main" val="641480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Mr. James Brandt accepted the call to serve the Asia-Oceania Team as the team leader and arrived in Chiang Mai, in August 2025. In this role, Brandt guides Asia-Oceania Team efforts by leading vision, strategy, and operational planning; coordinating team functions and the efforts of field liaisons; supporting missionaries and their continued development; coordinating mission advancement with the Mission Advancement and Promotions team; and strengthening relationships with national partners and WELS organizations in both the U.S. and Asia-Oceania.</a:t>
            </a:r>
          </a:p>
          <a:p>
            <a:pPr fontAlgn="base"/>
            <a:endParaRPr lang="en-US"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041788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New </a:t>
            </a:r>
            <a:r>
              <a:rPr lang="en-US" b="1" dirty="0"/>
              <a:t>Missionary John Hildebrant </a:t>
            </a:r>
            <a:r>
              <a:rPr lang="en-US" dirty="0"/>
              <a:t>is preparing for mission work within the Asia-Oceania Team. He is living in India for one year while studying the Hindi language at a school in Mussoorie. Through this immersion, he will gain insight into South Asian values and communication styles, preparing him to teach, build relationships, and share God’s Word effectively with Hindi people groups across Asia and Oceania. Next, Hildebrant will relocate to Chiang Mai, Thailand, where many missionaries on the team reside. From there, the team will determine how Hildebrant’s gifts can best be used within its purview.</a:t>
            </a:r>
          </a:p>
          <a:p>
            <a:endParaRPr lang="en-US" dirty="0"/>
          </a:p>
          <a:p>
            <a:r>
              <a:rPr lang="en-US" dirty="0"/>
              <a:t>Pastor Hildebrant previously served in India for many years. He has worked in the Hindi language before and will be able to use that experience to engage in new work quickly.</a:t>
            </a:r>
          </a:p>
          <a:p>
            <a:endParaRPr lang="en-US" dirty="0"/>
          </a:p>
          <a:p>
            <a:r>
              <a:rPr lang="en-US" dirty="0"/>
              <a:t>Read more: https://wels.net/climb-the-hill-again/</a:t>
            </a:r>
          </a:p>
        </p:txBody>
      </p:sp>
    </p:spTree>
    <p:extLst>
      <p:ext uri="{BB962C8B-B14F-4D97-AF65-F5344CB8AC3E}">
        <p14:creationId xmlns:p14="http://schemas.microsoft.com/office/powerpoint/2010/main" val="2965444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Women’s ministry efforts continue to expand within the Asia‑Oceania Team. Cindy Lendt </a:t>
            </a:r>
            <a:r>
              <a:rPr lang="en-US" sz="1200" b="1" i="0" kern="1200" dirty="0">
                <a:solidFill>
                  <a:schemeClr val="tx1"/>
                </a:solidFill>
                <a:effectLst/>
                <a:latin typeface="+mn-lt"/>
                <a:ea typeface="+mn-ea"/>
                <a:cs typeface="+mn-cs"/>
              </a:rPr>
              <a:t>(pictured left, front) </a:t>
            </a:r>
            <a:r>
              <a:rPr lang="en-US" sz="1200" b="0" i="0" kern="1200" dirty="0">
                <a:solidFill>
                  <a:schemeClr val="tx1"/>
                </a:solidFill>
                <a:effectLst/>
                <a:latin typeface="+mn-lt"/>
                <a:ea typeface="+mn-ea"/>
                <a:cs typeface="+mn-cs"/>
              </a:rPr>
              <a:t>accepted the call to serve as Women’s Ministry Coordinator for the Asia-Oceania Team starting July 2026. Women have unique challenges in many areas of Asia, and this position is focused on increasing their access to the gospel. Lendt will develop and oversee a comprehensive framework for women’s ministry across Asia-Oceania mission fields and coordinate local teams to amplify existing efforts and implement new initiatives.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Prior to accepting this call, Lendt volunteered to participate in a women’s workshop held in Nepal (pictured), offering a helpful example of the types of outreach and training she will now help coordinate more broadly. The workshop, organized in partnership with national church leaders, equipped local Christian women for relationship‑based, woman‑to‑woman gospel conversations grounded in God’s Word.</a:t>
            </a:r>
            <a:endParaRPr lang="en-US" dirty="0"/>
          </a:p>
        </p:txBody>
      </p:sp>
    </p:spTree>
    <p:extLst>
      <p:ext uri="{BB962C8B-B14F-4D97-AF65-F5344CB8AC3E}">
        <p14:creationId xmlns:p14="http://schemas.microsoft.com/office/powerpoint/2010/main" val="565727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a:lnSpc>
                <a:spcPct val="107000"/>
              </a:lnSpc>
              <a:spcAft>
                <a:spcPts val="800"/>
              </a:spcAft>
            </a:pPr>
            <a:r>
              <a:rPr lang="en-US" sz="1200" b="0" i="0" kern="1200" dirty="0">
                <a:solidFill>
                  <a:schemeClr val="tx1"/>
                </a:solidFill>
                <a:effectLst/>
                <a:latin typeface="+mn-lt"/>
                <a:ea typeface="+mn-ea"/>
                <a:cs typeface="+mn-cs"/>
              </a:rPr>
              <a:t>On June 1, 2025, Asia Lutheran Seminary (ALS) celebrated its 20th anniversary with a special worship service and banquet in Hong Kong. From its beginnings as a seminary for Hong Kong and East Asia, ALS has grown into a truly regional seminary with hubs in both Hong Kong and Chiang Mai, Thailand. ALS now supports theological education efforts in more than 18 countries and reaches students across four continents.</a:t>
            </a:r>
          </a:p>
          <a:p>
            <a:pPr marL="0" marR="0">
              <a:lnSpc>
                <a:spcPct val="107000"/>
              </a:lnSpc>
              <a:spcAft>
                <a:spcPts val="800"/>
              </a:spcAft>
            </a:pPr>
            <a:endParaRPr lang="en-US" sz="1200" b="0" i="0" kern="1200" dirty="0">
              <a:solidFill>
                <a:schemeClr val="tx1"/>
              </a:solidFill>
              <a:effectLst/>
              <a:latin typeface="+mn-lt"/>
              <a:ea typeface="+mn-ea"/>
              <a:cs typeface="+mn-cs"/>
            </a:endParaRPr>
          </a:p>
          <a:p>
            <a:pPr marL="0" marR="0">
              <a:lnSpc>
                <a:spcPct val="107000"/>
              </a:lnSpc>
              <a:spcAft>
                <a:spcPts val="800"/>
              </a:spcAft>
            </a:pPr>
            <a:r>
              <a:rPr lang="en-US" sz="1200" b="0" i="1" kern="1200" dirty="0">
                <a:solidFill>
                  <a:schemeClr val="tx1"/>
                </a:solidFill>
                <a:effectLst/>
                <a:latin typeface="+mn-lt"/>
                <a:ea typeface="+mn-ea"/>
                <a:cs typeface="+mn-cs"/>
              </a:rPr>
              <a:t>Watch the special 20th anniversary video: </a:t>
            </a:r>
            <a:r>
              <a:rPr lang="en-US" sz="1200" b="0" i="0" kern="1200" dirty="0">
                <a:solidFill>
                  <a:schemeClr val="tx1"/>
                </a:solidFill>
                <a:effectLst/>
                <a:latin typeface="+mn-lt"/>
                <a:ea typeface="+mn-ea"/>
                <a:cs typeface="+mn-cs"/>
              </a:rPr>
              <a:t>https://wels.net/together-video-june-17-2025/</a:t>
            </a:r>
          </a:p>
          <a:p>
            <a:pPr marL="0" marR="0">
              <a:lnSpc>
                <a:spcPct val="107000"/>
              </a:lnSpc>
              <a:spcAft>
                <a:spcPts val="800"/>
              </a:spcAft>
            </a:pPr>
            <a:endParaRPr lang="en-US" sz="1200" b="0" i="0" kern="1200" dirty="0">
              <a:solidFill>
                <a:schemeClr val="tx1"/>
              </a:solidFill>
              <a:effectLst/>
              <a:latin typeface="+mn-lt"/>
              <a:ea typeface="+mn-ea"/>
              <a:cs typeface="+mn-cs"/>
            </a:endParaRPr>
          </a:p>
          <a:p>
            <a:pPr marL="0" marR="0">
              <a:lnSpc>
                <a:spcPct val="107000"/>
              </a:lnSpc>
              <a:spcAft>
                <a:spcPts val="800"/>
              </a:spcAft>
            </a:pPr>
            <a:r>
              <a:rPr lang="en-US" sz="1200" b="0" i="1" kern="1200" dirty="0">
                <a:solidFill>
                  <a:schemeClr val="tx1"/>
                </a:solidFill>
                <a:effectLst/>
                <a:latin typeface="+mn-lt"/>
                <a:ea typeface="+mn-ea"/>
                <a:cs typeface="+mn-cs"/>
              </a:rPr>
              <a:t>Read more: </a:t>
            </a:r>
            <a:r>
              <a:rPr lang="en-US" sz="1200" b="0" i="0" kern="1200" dirty="0">
                <a:solidFill>
                  <a:schemeClr val="tx1"/>
                </a:solidFill>
                <a:effectLst/>
                <a:latin typeface="+mn-lt"/>
                <a:ea typeface="+mn-ea"/>
                <a:cs typeface="+mn-cs"/>
              </a:rPr>
              <a:t>https://wels.net/asia-lutheran-seminary-celebrates-20-years-of-gospel-ministry/</a:t>
            </a:r>
            <a:endParaRPr lang="en-US" sz="12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7623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Fourteen years ago, Hmong church leaders in Vietnam invited WELS to train their pastors in the gospel. Seven years ago, the Vietnamese government approved the construction of a theological education center in Hanoi. We knew that the Lord had opened a door for outreach, but we also knew that the door could close at any time. WELS World Missions worked quickly to take advantage of the time the Lord provided. And God’s work moved forward in ways we could have never predicted. We were able to build the building, but government regulations have kept us from using it for now. A former partner church began demanding practices contrary to Scripture. WELS’ partner church stood firm, losing government recognition in the process and delaying occupancy. Despite these challenges, ministry thrives. Over 160,000 Hmong believers now call themselves Lutheran, 55 pastors have been trained, and 120 more are in seminary-level studies. Without the building, training continues in rented spaces and online. Though red tape persists, we see God’s hand at work, growing the church beyond expectations. The delay has provided more time to strengthen faith and train leaders. We remain confident.</a:t>
            </a:r>
            <a:r>
              <a:rPr lang="en-US" sz="1800" dirty="0">
                <a:solidFill>
                  <a:srgbClr val="333333"/>
                </a:solidFill>
                <a:effectLst/>
                <a:latin typeface="Lato" panose="020F0502020204030203"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We thought we needed that building. God knew we needed him—and him alone.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Read more: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https://wels.net/gods-plan-flourishes-in-vietnam/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Stay up to date on progress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wels.net/</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asiaoceania</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15954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i="0" dirty="0">
                <a:solidFill>
                  <a:srgbClr val="333333"/>
                </a:solidFill>
                <a:effectLst/>
                <a:highlight>
                  <a:srgbClr val="FFFFFF"/>
                </a:highlight>
                <a:latin typeface="lato" panose="020F0502020204030203" pitchFamily="34" charset="0"/>
              </a:rPr>
              <a:t>In addition to the seminary training being provided, a new rural training program developed by WELS missionaries </a:t>
            </a:r>
            <a:r>
              <a:rPr lang="en-US" b="0" i="0" dirty="0" err="1">
                <a:solidFill>
                  <a:srgbClr val="333333"/>
                </a:solidFill>
                <a:effectLst/>
                <a:highlight>
                  <a:srgbClr val="FFFFFF"/>
                </a:highlight>
                <a:latin typeface="lato" panose="020F0502020204030203" pitchFamily="34" charset="0"/>
              </a:rPr>
              <a:t>Bounkeo</a:t>
            </a:r>
            <a:r>
              <a:rPr lang="en-US" b="0" i="0" dirty="0">
                <a:solidFill>
                  <a:srgbClr val="333333"/>
                </a:solidFill>
                <a:effectLst/>
                <a:highlight>
                  <a:srgbClr val="FFFFFF"/>
                </a:highlight>
                <a:latin typeface="lato" panose="020F0502020204030203" pitchFamily="34" charset="0"/>
              </a:rPr>
              <a:t> Lor and Joel Nitz is training 700 rural church leaders in the basic truths of the Bible, with 700 more church leaders targeted for future training. Twelve of the new HFC graduates were commissioned to serve as instructors in the program</a:t>
            </a:r>
          </a:p>
          <a:p>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Online courses led by full-time professors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Bounkeo</a:t>
            </a:r>
            <a:r>
              <a:rPr lang="en-US" sz="1200" dirty="0">
                <a:effectLst/>
                <a:latin typeface="Calibri" panose="020F0502020204030204" pitchFamily="34" charset="0"/>
                <a:ea typeface="Calibri" panose="020F0502020204030204" pitchFamily="34" charset="0"/>
                <a:cs typeface="Times New Roman" panose="02020603050405020304" pitchFamily="18" charset="0"/>
              </a:rPr>
              <a:t> Lor and Joel Nitz (pictured) continue to be taught to rural church leaders of the Hmong Fellowship Church (HFC) while residency visas for Lor and Nitz and HFC government registration are still pending. </a:t>
            </a:r>
          </a:p>
          <a:p>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Learn more at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wels.net/</a:t>
            </a: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vietnamhmongoutreach</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b="0" i="0" dirty="0">
              <a:solidFill>
                <a:srgbClr val="444444"/>
              </a:solidFill>
              <a:effectLst/>
              <a:latin typeface="+mn-lt"/>
            </a:endParaRPr>
          </a:p>
          <a:p>
            <a:endParaRPr lang="en-US" sz="1200" b="0" i="0" dirty="0">
              <a:solidFill>
                <a:srgbClr val="444444"/>
              </a:solidFill>
              <a:effectLst/>
              <a:latin typeface="+mn-lt"/>
            </a:endParaRPr>
          </a:p>
        </p:txBody>
      </p:sp>
    </p:spTree>
    <p:extLst>
      <p:ext uri="{BB962C8B-B14F-4D97-AF65-F5344CB8AC3E}">
        <p14:creationId xmlns:p14="http://schemas.microsoft.com/office/powerpoint/2010/main" val="11398464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dirty="0">
                <a:solidFill>
                  <a:srgbClr val="333333"/>
                </a:solidFill>
                <a:effectLst/>
                <a:latin typeface="lato" panose="020F0502020204030203" pitchFamily="34" charset="0"/>
              </a:rPr>
              <a:t>Years ago, a few South Asian Lutheran Evangelical Mission (SALEM) members who immigrated from Hong Kong to New Zealand began meeting online with SALEM leadership for Bible Study and fellowship. This group, located in Auckland, has grown to over 20 members. In January 2023, they began a monthly worship gathering facilitated by local leaders. Rev. Titus Tse (pictured right), retired chairman of SALEM in Hong Kong, moved to New Zealand in mid-2025 to help lead this group. Pictured: Eleven people were welcomed into membership as founding members of SALEM New Zealand Lutheran Church, and two individuals (a child and adult) were all baptized during a service held in October 2025.</a:t>
            </a:r>
          </a:p>
          <a:p>
            <a:endParaRPr lang="en-US" sz="1100" b="0" i="0" dirty="0">
              <a:solidFill>
                <a:srgbClr val="333333"/>
              </a:solidFill>
              <a:effectLst/>
              <a:latin typeface="lato" panose="020F0502020204030203" pitchFamily="34" charset="0"/>
            </a:endParaRPr>
          </a:p>
          <a:p>
            <a:r>
              <a:rPr lang="en-US" sz="1100" b="0" i="0" dirty="0">
                <a:solidFill>
                  <a:srgbClr val="333333"/>
                </a:solidFill>
                <a:effectLst/>
                <a:latin typeface="lato" panose="020F0502020204030203" pitchFamily="34" charset="0"/>
              </a:rPr>
              <a:t>WELS is excited to continue assisting our sister church SALEM as they foster this new mission in New Zealand.</a:t>
            </a:r>
          </a:p>
        </p:txBody>
      </p:sp>
    </p:spTree>
    <p:extLst>
      <p:ext uri="{BB962C8B-B14F-4D97-AF65-F5344CB8AC3E}">
        <p14:creationId xmlns:p14="http://schemas.microsoft.com/office/powerpoint/2010/main" val="2694354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r>
              <a:rPr lang="en-US" sz="1200" b="0" i="0" kern="1200" dirty="0">
                <a:solidFill>
                  <a:schemeClr val="tx1"/>
                </a:solidFill>
                <a:effectLst/>
                <a:latin typeface="+mn-lt"/>
                <a:ea typeface="+mn-ea"/>
                <a:cs typeface="+mn-cs"/>
              </a:rPr>
              <a:t>The Europe mission team partners to share Christ’s grace across the continent, supporting gospel outreach and assisting with theological education and ministry training in 12 different countries. This work is carried out through collaborative ministry efforts with sister churches, grounded in a shared confession of faith. Three WELS missionaries reside in Europe.</a:t>
            </a:r>
          </a:p>
          <a:p>
            <a:pPr fontAlgn="base"/>
            <a:endParaRPr lang="en-US" sz="1200" b="1"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Fast facts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Mission partners in </a:t>
            </a:r>
            <a:r>
              <a:rPr lang="en-US" sz="1200" b="1" i="0" kern="1200" dirty="0">
                <a:solidFill>
                  <a:schemeClr val="tx1"/>
                </a:solidFill>
                <a:effectLst/>
                <a:latin typeface="+mn-lt"/>
                <a:ea typeface="+mn-ea"/>
                <a:cs typeface="+mn-cs"/>
              </a:rPr>
              <a:t>13</a:t>
            </a:r>
            <a:r>
              <a:rPr lang="en-US" sz="1200" b="0" i="0" kern="1200" dirty="0">
                <a:solidFill>
                  <a:schemeClr val="tx1"/>
                </a:solidFill>
                <a:effectLst/>
                <a:latin typeface="+mn-lt"/>
                <a:ea typeface="+mn-ea"/>
                <a:cs typeface="+mn-cs"/>
              </a:rPr>
              <a:t> countries</a:t>
            </a:r>
          </a:p>
          <a:p>
            <a:pPr marL="171450" indent="-171450" fontAlgn="base">
              <a:buFont typeface="Arial" panose="020B0604020202020204" pitchFamily="34" charset="0"/>
              <a:buChar char="•"/>
            </a:pPr>
            <a:r>
              <a:rPr lang="en-US" sz="1200" b="1" i="0" kern="1200" dirty="0">
                <a:solidFill>
                  <a:schemeClr val="tx1"/>
                </a:solidFill>
                <a:effectLst/>
                <a:latin typeface="+mn-lt"/>
                <a:ea typeface="+mn-ea"/>
                <a:cs typeface="+mn-cs"/>
              </a:rPr>
              <a:t>3</a:t>
            </a:r>
            <a:r>
              <a:rPr lang="en-US" sz="1200" b="0" i="0" kern="1200" dirty="0">
                <a:solidFill>
                  <a:schemeClr val="tx1"/>
                </a:solidFill>
                <a:effectLst/>
                <a:latin typeface="+mn-lt"/>
                <a:ea typeface="+mn-ea"/>
                <a:cs typeface="+mn-cs"/>
              </a:rPr>
              <a:t> missionaries</a:t>
            </a:r>
          </a:p>
          <a:p>
            <a:pPr fontAlgn="base"/>
            <a:endParaRPr lang="en-US" sz="1600" b="0" i="0" dirty="0">
              <a:solidFill>
                <a:srgbClr val="333333"/>
              </a:solidFill>
              <a:effectLst/>
              <a:latin typeface="lato" panose="020F0502020204030203" pitchFamily="34" charset="0"/>
            </a:endParaRPr>
          </a:p>
        </p:txBody>
      </p:sp>
    </p:spTree>
    <p:extLst>
      <p:ext uri="{BB962C8B-B14F-4D97-AF65-F5344CB8AC3E}">
        <p14:creationId xmlns:p14="http://schemas.microsoft.com/office/powerpoint/2010/main" val="1056999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t"/>
            <a:r>
              <a:rPr lang="en-US" sz="1200" b="0" i="0" kern="1200" dirty="0">
                <a:solidFill>
                  <a:schemeClr val="tx1"/>
                </a:solidFill>
                <a:effectLst/>
                <a:latin typeface="+mn-lt"/>
                <a:ea typeface="+mn-ea"/>
                <a:cs typeface="+mn-cs"/>
              </a:rPr>
              <a:t>Mission work in the United Kingdom is centered in London, where Missionary Mike Hartman is leading outreach in one of the most diverse cities in the world. Through weekly worship, Bible study, and outreach such as hosting Bible-based book clubs in local pubs, Hartman is building relationships and connecting people from many backgrounds to God’s Word. </a:t>
            </a:r>
            <a:endParaRPr lang="en-US" sz="1200" b="0" i="0" u="none" strike="noStrike" kern="1200" dirty="0">
              <a:solidFill>
                <a:schemeClr val="tx1"/>
              </a:solidFill>
              <a:effectLst/>
              <a:latin typeface="+mn-lt"/>
              <a:ea typeface="+mn-ea"/>
              <a:cs typeface="+mn-cs"/>
            </a:endParaRPr>
          </a:p>
          <a:p>
            <a:pPr fontAlgn="t"/>
            <a:endParaRPr lang="en-US" sz="1200" b="0" i="0" u="none" strike="noStrike"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This growing ministry is expanding beyond London through new contacts and small-group gatherings across the country. One example is Lawrence McCatty (pictured right), who returned to the U.K. as a WELS Lutheran before missionaries were established and became part of the core group supporting this work. Today, he leads the group in Wolverhampton while training through the Pastoral Studies Institute.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solidFill>
                <a:srgbClr val="000000"/>
              </a:solidFill>
              <a:effectLst/>
              <a:latin typeface="Source Sans Pro" panose="020B0503030403020204" pitchFamily="34" charset="0"/>
              <a:ea typeface="Times New Roman" panose="02020603050405020304" pitchFamily="18" charset="0"/>
              <a:cs typeface="Aptos" panose="020B00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solidFill>
                  <a:srgbClr val="000000"/>
                </a:solidFill>
                <a:effectLst/>
                <a:latin typeface="Source Sans Pro" panose="020B0503030403020204" pitchFamily="34" charset="0"/>
                <a:ea typeface="Times New Roman" panose="02020603050405020304" pitchFamily="18" charset="0"/>
                <a:cs typeface="Aptos" panose="020B0004020202020204" pitchFamily="34" charset="0"/>
              </a:rPr>
              <a:t>Read more about Lawrence McCatty at https://wels.net/from-a-uk-baptist-to-a-confessional-lutheran-pastor/.</a:t>
            </a:r>
          </a:p>
        </p:txBody>
      </p:sp>
    </p:spTree>
    <p:extLst>
      <p:ext uri="{BB962C8B-B14F-4D97-AF65-F5344CB8AC3E}">
        <p14:creationId xmlns:p14="http://schemas.microsoft.com/office/powerpoint/2010/main" val="3247334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a:solidFill>
                  <a:schemeClr val="tx1"/>
                </a:solidFill>
                <a:effectLst/>
                <a:latin typeface="+mn-lt"/>
                <a:ea typeface="+mn-ea"/>
                <a:cs typeface="+mn-cs"/>
              </a:rPr>
              <a:t>Jennifer Wolfgramm, wife of Missionary Luke Wolfgramm, was recently called by the Europe Team to serve women in Europe. Jennifer travels with Missionary Wolfgramm, building relationships and learning about opportunities for women’s ministry in our sister churches on individual, congregational, and inter-European levels. As her role grows, she looks forward to engaging in more mentoring, teaching, praying with, and encouraging women across Europe.</a:t>
            </a:r>
          </a:p>
          <a:p>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kern="1200" dirty="0">
                <a:solidFill>
                  <a:schemeClr val="tx1"/>
                </a:solidFill>
                <a:effectLst/>
                <a:latin typeface="+mn-lt"/>
                <a:ea typeface="+mn-ea"/>
                <a:cs typeface="+mn-cs"/>
              </a:rPr>
              <a:t>Pictured: </a:t>
            </a:r>
            <a:r>
              <a:rPr lang="en-US" sz="1200" b="0" i="0" kern="1200" dirty="0">
                <a:solidFill>
                  <a:schemeClr val="tx1"/>
                </a:solidFill>
                <a:effectLst/>
                <a:latin typeface="+mn-lt"/>
                <a:ea typeface="+mn-ea"/>
                <a:cs typeface="+mn-cs"/>
              </a:rPr>
              <a:t>Jennifer Wolfgramm leads a new ministry opportunity for women in Albania. On Wednesday, February 25th, ten women gathered in </a:t>
            </a:r>
            <a:r>
              <a:rPr lang="en-US" sz="1200" b="0" i="0" kern="1200" dirty="0" err="1">
                <a:solidFill>
                  <a:schemeClr val="tx1"/>
                </a:solidFill>
                <a:effectLst/>
                <a:latin typeface="+mn-lt"/>
                <a:ea typeface="+mn-ea"/>
                <a:cs typeface="+mn-cs"/>
              </a:rPr>
              <a:t>Durrës</a:t>
            </a:r>
            <a:r>
              <a:rPr lang="en-US" sz="1200" b="0" i="0" kern="1200" dirty="0">
                <a:solidFill>
                  <a:schemeClr val="tx1"/>
                </a:solidFill>
                <a:effectLst/>
                <a:latin typeface="+mn-lt"/>
                <a:ea typeface="+mn-ea"/>
                <a:cs typeface="+mn-cs"/>
              </a:rPr>
              <a:t> for a dedicated women’s Bible study. The study created space for meaningful conversation and connection, and it was a positive experience for everyone involved. Jennifer looks forward to continuing these women’s Bible studies and strengthening faith-filled friendships whenever possible in her new role as Women’s Ministry Coordinator</a:t>
            </a:r>
          </a:p>
          <a:p>
            <a:r>
              <a:rPr lang="en-US" sz="1200" b="0" i="0" kern="1200" dirty="0">
                <a:solidFill>
                  <a:schemeClr val="tx1"/>
                </a:solidFill>
                <a:effectLst/>
                <a:latin typeface="+mn-lt"/>
                <a:ea typeface="+mn-ea"/>
                <a:cs typeface="+mn-cs"/>
              </a:rPr>
              <a:t>While she led the women’s study, her husband, Missionary Luke Wolfgramm, partnered with Pastor Nikolla </a:t>
            </a:r>
            <a:r>
              <a:rPr lang="en-US" sz="1200" b="0" i="0" kern="1200" dirty="0" err="1">
                <a:solidFill>
                  <a:schemeClr val="tx1"/>
                </a:solidFill>
                <a:effectLst/>
                <a:latin typeface="+mn-lt"/>
                <a:ea typeface="+mn-ea"/>
                <a:cs typeface="+mn-cs"/>
              </a:rPr>
              <a:t>Bishka</a:t>
            </a:r>
            <a:r>
              <a:rPr lang="en-US" sz="1200" b="0" i="0" kern="1200" dirty="0">
                <a:solidFill>
                  <a:schemeClr val="tx1"/>
                </a:solidFill>
                <a:effectLst/>
                <a:latin typeface="+mn-lt"/>
                <a:ea typeface="+mn-ea"/>
                <a:cs typeface="+mn-cs"/>
              </a:rPr>
              <a:t> to prepare a Lenten Bible study series, with 31 people attending the first session led by Missionary Wolfgramm. </a:t>
            </a:r>
          </a:p>
          <a:p>
            <a:endParaRPr lang="en-US" sz="1200" b="0" i="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1204068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a:lnSpc>
                <a:spcPct val="107000"/>
              </a:lnSpc>
              <a:spcBef>
                <a:spcPts val="200"/>
              </a:spcBef>
              <a:spcAft>
                <a:spcPts val="1200"/>
              </a:spcAft>
              <a:buNone/>
            </a:pPr>
            <a:r>
              <a:rPr lang="en-US" sz="1200" b="0" dirty="0">
                <a:solidFill>
                  <a:schemeClr val="tx1"/>
                </a:solidFill>
                <a:effectLst/>
                <a:latin typeface="+mn-lt"/>
                <a:ea typeface="Calibri" panose="020F0502020204030204" pitchFamily="34" charset="0"/>
                <a:cs typeface="Calibri" panose="020F0502020204030204" pitchFamily="34" charset="0"/>
              </a:rPr>
              <a:t>World Mission supports mission work through five regional teams (Africa, Asia-Oceania, Europe, Latin America, Native American reservations) and Multi-Language Productions.</a:t>
            </a:r>
            <a:endParaRPr lang="en-US" sz="1200" b="0" dirty="0">
              <a:solidFill>
                <a:schemeClr val="tx1"/>
              </a:solidFill>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04663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Even amid continuing war and widespread hardship, </a:t>
            </a:r>
            <a:r>
              <a:rPr lang="en-US" sz="1200" b="1" i="0" kern="1200" dirty="0">
                <a:solidFill>
                  <a:schemeClr val="tx1"/>
                </a:solidFill>
                <a:effectLst/>
                <a:latin typeface="+mn-lt"/>
                <a:ea typeface="+mn-ea"/>
                <a:cs typeface="+mn-cs"/>
              </a:rPr>
              <a:t>God’s work through the Ukrainian Lutheran Church (ULC)</a:t>
            </a:r>
            <a:r>
              <a:rPr lang="en-US" sz="1200" b="0" i="0" kern="1200" dirty="0">
                <a:solidFill>
                  <a:schemeClr val="tx1"/>
                </a:solidFill>
                <a:effectLst/>
                <a:latin typeface="+mn-lt"/>
                <a:ea typeface="+mn-ea"/>
                <a:cs typeface="+mn-cs"/>
              </a:rPr>
              <a:t> continues as congregations remain active in worship, mercy, and outreach. With support from WELS prayers and offerings, the ULC has been able to provide essential aid such as food, fuel, medicine, clothing, and heating supplies to congregation members and neighbors affected by displacement, winter conditions, and infrastructure damage. Rather than keeping this aid only for themselves, ULC members have shared generously within their communities, creating new opportunities for Christian witness. Through these works of love, many non‑Christians have come into contact with the gospel, leading new people to worship, instruction, and confirmation, even as pastors continue preaching, caring for the needy, and encouraging God’s people in the midst of ongoing instability.</a:t>
            </a:r>
          </a:p>
        </p:txBody>
      </p:sp>
    </p:spTree>
    <p:extLst>
      <p:ext uri="{BB962C8B-B14F-4D97-AF65-F5344CB8AC3E}">
        <p14:creationId xmlns:p14="http://schemas.microsoft.com/office/powerpoint/2010/main" val="28407033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kern="1200" dirty="0">
                <a:solidFill>
                  <a:schemeClr val="tx1"/>
                </a:solidFill>
                <a:effectLst/>
                <a:latin typeface="+mn-lt"/>
                <a:ea typeface="+mn-ea"/>
                <a:cs typeface="+mn-cs"/>
              </a:rPr>
              <a:t>The primary focus of the One Latin America Team is </a:t>
            </a:r>
            <a:r>
              <a:rPr lang="en-US" sz="1200" b="1" i="1" u="none" strike="noStrike" kern="1200" dirty="0">
                <a:solidFill>
                  <a:schemeClr val="tx1"/>
                </a:solidFill>
                <a:effectLst/>
                <a:latin typeface="+mn-lt"/>
                <a:ea typeface="+mn-ea"/>
                <a:cs typeface="+mn-cs"/>
                <a:hlinkClick r:id="rId3"/>
              </a:rPr>
              <a:t>Academia Cristo</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Academia Cristo</a:t>
            </a:r>
            <a:r>
              <a:rPr lang="en-US" sz="1200" b="0" i="0" kern="1200" dirty="0">
                <a:solidFill>
                  <a:schemeClr val="tx1"/>
                </a:solidFill>
                <a:effectLst/>
                <a:latin typeface="+mn-lt"/>
                <a:ea typeface="+mn-ea"/>
                <a:cs typeface="+mn-cs"/>
              </a:rPr>
              <a:t> is a multi-faceted effort which seeks to 1) make disciples in Latin America by sharing the message of God’s grace with as many people as possible, 2) identify and train potential church planters, and 3) encourage those church planters to make disciples who plant even more churches. The One Latin America Team uses social media to promote </a:t>
            </a:r>
            <a:r>
              <a:rPr lang="en-US" sz="1200" b="0" i="1" kern="1200" dirty="0">
                <a:solidFill>
                  <a:schemeClr val="tx1"/>
                </a:solidFill>
                <a:effectLst/>
                <a:latin typeface="+mn-lt"/>
                <a:ea typeface="+mn-ea"/>
                <a:cs typeface="+mn-cs"/>
              </a:rPr>
              <a:t>Academia Cristo</a:t>
            </a:r>
            <a:r>
              <a:rPr lang="en-US" sz="1200" b="0" i="0" kern="1200" dirty="0">
                <a:solidFill>
                  <a:schemeClr val="tx1"/>
                </a:solidFill>
                <a:effectLst/>
                <a:latin typeface="+mn-lt"/>
                <a:ea typeface="+mn-ea"/>
                <a:cs typeface="+mn-cs"/>
              </a:rPr>
              <a:t> throughout Latin America.</a:t>
            </a:r>
          </a:p>
          <a:p>
            <a:pPr algn="l"/>
            <a:endParaRPr lang="en-US" sz="1200" b="0" i="0" kern="1200" dirty="0">
              <a:solidFill>
                <a:schemeClr val="tx1"/>
              </a:solidFill>
              <a:effectLst/>
              <a:latin typeface="+mn-lt"/>
              <a:ea typeface="+mn-ea"/>
              <a:cs typeface="+mn-cs"/>
            </a:endParaRPr>
          </a:p>
          <a:p>
            <a:pPr algn="l"/>
            <a:endParaRPr lang="en-US" sz="1200" b="0" i="0" kern="1200" dirty="0">
              <a:solidFill>
                <a:schemeClr val="tx1"/>
              </a:solidFill>
              <a:effectLst/>
              <a:latin typeface="+mn-lt"/>
              <a:ea typeface="+mn-ea"/>
              <a:cs typeface="+mn-cs"/>
            </a:endParaRPr>
          </a:p>
          <a:p>
            <a:pPr algn="l"/>
            <a:endParaRPr lang="en-US" sz="1100" dirty="0">
              <a:latin typeface="+mn-lt"/>
            </a:endParaRPr>
          </a:p>
        </p:txBody>
      </p:sp>
    </p:spTree>
    <p:extLst>
      <p:ext uri="{BB962C8B-B14F-4D97-AF65-F5344CB8AC3E}">
        <p14:creationId xmlns:p14="http://schemas.microsoft.com/office/powerpoint/2010/main" val="6881261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None/>
            </a:pPr>
            <a:r>
              <a:rPr lang="en-US" sz="1100" b="1" i="0" dirty="0">
                <a:solidFill>
                  <a:srgbClr val="990000"/>
                </a:solidFill>
                <a:effectLst/>
                <a:latin typeface="+mn-lt"/>
              </a:rPr>
              <a:t>Pictured: </a:t>
            </a:r>
            <a:r>
              <a:rPr lang="en-US" sz="1100" b="0" i="0" dirty="0">
                <a:solidFill>
                  <a:srgbClr val="990000"/>
                </a:solidFill>
                <a:effectLst/>
                <a:latin typeface="+mn-lt"/>
              </a:rPr>
              <a:t>Confirmands of </a:t>
            </a:r>
            <a:r>
              <a:rPr lang="en-US" sz="1100" b="0" i="1" dirty="0">
                <a:solidFill>
                  <a:srgbClr val="990000"/>
                </a:solidFill>
                <a:effectLst/>
                <a:latin typeface="+mn-lt"/>
              </a:rPr>
              <a:t>Academia Cristo </a:t>
            </a:r>
            <a:r>
              <a:rPr lang="en-US" sz="1100" b="0" i="0" dirty="0">
                <a:solidFill>
                  <a:srgbClr val="990000"/>
                </a:solidFill>
                <a:effectLst/>
                <a:latin typeface="+mn-lt"/>
              </a:rPr>
              <a:t>outreach efforts from across Latin America</a:t>
            </a:r>
          </a:p>
          <a:p>
            <a:pPr algn="l" fontAlgn="base">
              <a:buFont typeface="Arial" panose="020B0604020202020204" pitchFamily="34" charset="0"/>
              <a:buNone/>
            </a:pPr>
            <a:endParaRPr lang="en-US" sz="1100" b="0" i="0" dirty="0">
              <a:solidFill>
                <a:srgbClr val="990000"/>
              </a:solidFill>
              <a:effectLst/>
              <a:latin typeface="+mn-lt"/>
            </a:endParaRPr>
          </a:p>
          <a:p>
            <a:pPr algn="l" fontAlgn="base">
              <a:buFont typeface="Arial" panose="020B0604020202020204" pitchFamily="34" charset="0"/>
              <a:buNone/>
            </a:pPr>
            <a:r>
              <a:rPr lang="en-US" sz="1100" b="0" i="0" dirty="0">
                <a:solidFill>
                  <a:srgbClr val="990000"/>
                </a:solidFill>
                <a:effectLst/>
                <a:latin typeface="+mn-lt"/>
              </a:rPr>
              <a:t>Amazing blessings through </a:t>
            </a:r>
            <a:r>
              <a:rPr lang="en-US" sz="1100" b="0" i="1" dirty="0">
                <a:solidFill>
                  <a:srgbClr val="990000"/>
                </a:solidFill>
                <a:effectLst/>
                <a:latin typeface="+mn-lt"/>
              </a:rPr>
              <a:t>Academia Cristo</a:t>
            </a:r>
            <a:r>
              <a:rPr lang="en-US" sz="1100" b="0" i="0" dirty="0">
                <a:solidFill>
                  <a:srgbClr val="990000"/>
                </a:solidFill>
                <a:effectLst/>
                <a:latin typeface="+mn-lt"/>
              </a:rPr>
              <a:t>: </a:t>
            </a:r>
          </a:p>
          <a:p>
            <a:pPr marL="171450" indent="-171450" fontAlgn="base">
              <a:buFont typeface="Arial" panose="020B0604020202020204" pitchFamily="34" charset="0"/>
              <a:buChar char="•"/>
            </a:pPr>
            <a:r>
              <a:rPr lang="en-US" sz="1100" b="0" i="0" kern="1200" dirty="0">
                <a:solidFill>
                  <a:schemeClr val="tx1"/>
                </a:solidFill>
                <a:effectLst/>
                <a:latin typeface="+mn-lt"/>
                <a:ea typeface="+mn-ea"/>
                <a:cs typeface="+mn-cs"/>
              </a:rPr>
              <a:t>An average of </a:t>
            </a:r>
            <a:r>
              <a:rPr lang="en-US" sz="1100" b="1" i="0" kern="1200" dirty="0">
                <a:solidFill>
                  <a:schemeClr val="tx1"/>
                </a:solidFill>
                <a:effectLst/>
                <a:latin typeface="+mn-lt"/>
                <a:ea typeface="+mn-ea"/>
                <a:cs typeface="+mn-cs"/>
              </a:rPr>
              <a:t>50+</a:t>
            </a:r>
            <a:r>
              <a:rPr lang="en-US" sz="1100" b="0" i="0" kern="1200" dirty="0">
                <a:solidFill>
                  <a:schemeClr val="tx1"/>
                </a:solidFill>
                <a:effectLst/>
                <a:latin typeface="+mn-lt"/>
                <a:ea typeface="+mn-ea"/>
                <a:cs typeface="+mn-cs"/>
              </a:rPr>
              <a:t> students complete the Self-Study Level of courses each week</a:t>
            </a:r>
          </a:p>
          <a:p>
            <a:pPr marL="171450" indent="-171450" fontAlgn="base">
              <a:buFont typeface="Arial" panose="020B0604020202020204" pitchFamily="34" charset="0"/>
              <a:buChar char="•"/>
            </a:pPr>
            <a:r>
              <a:rPr lang="en-US" sz="1100" b="1" i="0" kern="1200" dirty="0">
                <a:solidFill>
                  <a:schemeClr val="tx1"/>
                </a:solidFill>
                <a:effectLst/>
                <a:latin typeface="+mn-lt"/>
                <a:ea typeface="+mn-ea"/>
                <a:cs typeface="+mn-cs"/>
              </a:rPr>
              <a:t>1,830+</a:t>
            </a:r>
            <a:r>
              <a:rPr lang="en-US" sz="1100" b="0" i="0" kern="1200" dirty="0">
                <a:solidFill>
                  <a:schemeClr val="tx1"/>
                </a:solidFill>
                <a:effectLst/>
                <a:latin typeface="+mn-lt"/>
                <a:ea typeface="+mn-ea"/>
                <a:cs typeface="+mn-cs"/>
              </a:rPr>
              <a:t> students have completed one Discipleship Level live course</a:t>
            </a:r>
          </a:p>
          <a:p>
            <a:pPr marL="171450" indent="-171450" fontAlgn="base">
              <a:buFont typeface="Arial" panose="020B0604020202020204" pitchFamily="34" charset="0"/>
              <a:buChar char="•"/>
            </a:pPr>
            <a:r>
              <a:rPr lang="en-US" sz="1100" b="1" i="0" kern="1200" dirty="0">
                <a:solidFill>
                  <a:schemeClr val="tx1"/>
                </a:solidFill>
                <a:effectLst/>
                <a:latin typeface="+mn-lt"/>
                <a:ea typeface="+mn-ea"/>
                <a:cs typeface="+mn-cs"/>
              </a:rPr>
              <a:t>179+</a:t>
            </a:r>
            <a:r>
              <a:rPr lang="en-US" sz="1100" b="0" i="0" kern="1200" dirty="0">
                <a:solidFill>
                  <a:schemeClr val="tx1"/>
                </a:solidFill>
                <a:effectLst/>
                <a:latin typeface="+mn-lt"/>
                <a:ea typeface="+mn-ea"/>
                <a:cs typeface="+mn-cs"/>
              </a:rPr>
              <a:t> students have completed the Discipleship Level (13 live courses)</a:t>
            </a:r>
          </a:p>
          <a:p>
            <a:pPr marL="171450" indent="-171450" fontAlgn="base">
              <a:buFont typeface="Arial" panose="020B0604020202020204" pitchFamily="34" charset="0"/>
              <a:buChar char="•"/>
            </a:pPr>
            <a:r>
              <a:rPr lang="en-US" sz="1100" b="1" i="0" kern="1200" dirty="0">
                <a:solidFill>
                  <a:schemeClr val="tx1"/>
                </a:solidFill>
                <a:effectLst/>
                <a:latin typeface="+mn-lt"/>
                <a:ea typeface="+mn-ea"/>
                <a:cs typeface="+mn-cs"/>
              </a:rPr>
              <a:t>57 </a:t>
            </a:r>
            <a:r>
              <a:rPr lang="en-US" sz="1100" b="0" i="1" kern="1200" dirty="0">
                <a:solidFill>
                  <a:schemeClr val="tx1"/>
                </a:solidFill>
                <a:effectLst/>
                <a:latin typeface="+mn-lt"/>
                <a:ea typeface="+mn-ea"/>
                <a:cs typeface="+mn-cs"/>
              </a:rPr>
              <a:t>Academia Cristo</a:t>
            </a:r>
            <a:r>
              <a:rPr lang="en-US" sz="1100" b="0" i="0" kern="1200" dirty="0">
                <a:solidFill>
                  <a:schemeClr val="tx1"/>
                </a:solidFill>
                <a:effectLst/>
                <a:latin typeface="+mn-lt"/>
                <a:ea typeface="+mn-ea"/>
                <a:cs typeface="+mn-cs"/>
              </a:rPr>
              <a:t> students are actively leading church plants (</a:t>
            </a:r>
            <a:r>
              <a:rPr lang="en-US" sz="1100" b="0" i="1" kern="1200" dirty="0" err="1">
                <a:solidFill>
                  <a:schemeClr val="tx1"/>
                </a:solidFill>
                <a:effectLst/>
                <a:latin typeface="+mn-lt"/>
                <a:ea typeface="+mn-ea"/>
                <a:cs typeface="+mn-cs"/>
              </a:rPr>
              <a:t>Grupos</a:t>
            </a:r>
            <a:r>
              <a:rPr lang="en-US" sz="1100" b="0" i="1" kern="1200" dirty="0">
                <a:solidFill>
                  <a:schemeClr val="tx1"/>
                </a:solidFill>
                <a:effectLst/>
                <a:latin typeface="+mn-lt"/>
                <a:ea typeface="+mn-ea"/>
                <a:cs typeface="+mn-cs"/>
              </a:rPr>
              <a:t> </a:t>
            </a:r>
            <a:r>
              <a:rPr lang="en-US" sz="1100" b="0" i="1" kern="1200" dirty="0" err="1">
                <a:solidFill>
                  <a:schemeClr val="tx1"/>
                </a:solidFill>
                <a:effectLst/>
                <a:latin typeface="+mn-lt"/>
                <a:ea typeface="+mn-ea"/>
                <a:cs typeface="+mn-cs"/>
              </a:rPr>
              <a:t>Sembrador</a:t>
            </a:r>
            <a:r>
              <a:rPr lang="en-US" sz="1100" b="0" i="0" kern="1200" dirty="0">
                <a:solidFill>
                  <a:schemeClr val="tx1"/>
                </a:solidFill>
                <a:effectLst/>
                <a:latin typeface="+mn-lt"/>
                <a:ea typeface="+mn-ea"/>
                <a:cs typeface="+mn-cs"/>
              </a:rPr>
              <a:t>)</a:t>
            </a:r>
          </a:p>
          <a:p>
            <a:pPr algn="l" fontAlgn="base">
              <a:buFont typeface="Arial" panose="020B0604020202020204" pitchFamily="34" charset="0"/>
              <a:buNone/>
            </a:pPr>
            <a:endParaRPr lang="en-US" sz="1100" b="0" i="0" dirty="0">
              <a:solidFill>
                <a:srgbClr val="990000"/>
              </a:solidFill>
              <a:effectLst/>
              <a:latin typeface="+mn-lt"/>
            </a:endParaRPr>
          </a:p>
        </p:txBody>
      </p:sp>
    </p:spTree>
    <p:extLst>
      <p:ext uri="{BB962C8B-B14F-4D97-AF65-F5344CB8AC3E}">
        <p14:creationId xmlns:p14="http://schemas.microsoft.com/office/powerpoint/2010/main" val="17908284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t"/>
            <a:r>
              <a:rPr lang="en-US" sz="1200" b="0" i="0" kern="1200" dirty="0">
                <a:solidFill>
                  <a:schemeClr val="tx1"/>
                </a:solidFill>
                <a:effectLst/>
                <a:latin typeface="+mn-lt"/>
                <a:ea typeface="+mn-ea"/>
                <a:cs typeface="+mn-cs"/>
              </a:rPr>
              <a:t>The One Latin America Team continues to see strong, measurable momentum across the region, with </a:t>
            </a:r>
            <a:r>
              <a:rPr lang="en-US" sz="1200" b="1" i="0" kern="1200" dirty="0">
                <a:solidFill>
                  <a:schemeClr val="tx1"/>
                </a:solidFill>
                <a:effectLst/>
                <a:latin typeface="+mn-lt"/>
                <a:ea typeface="+mn-ea"/>
                <a:cs typeface="+mn-cs"/>
              </a:rPr>
              <a:t>57 active church plants (</a:t>
            </a:r>
            <a:r>
              <a:rPr lang="en-US" sz="1200" b="1" i="0" kern="1200" dirty="0" err="1">
                <a:solidFill>
                  <a:schemeClr val="tx1"/>
                </a:solidFill>
                <a:effectLst/>
                <a:latin typeface="+mn-lt"/>
                <a:ea typeface="+mn-ea"/>
                <a:cs typeface="+mn-cs"/>
              </a:rPr>
              <a:t>Grupos</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Sembrador</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currently being led by trained local leaders across Latin America. </a:t>
            </a:r>
          </a:p>
          <a:p>
            <a:pPr fontAlgn="t"/>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Ecuador provides a clear example of this fruit.</a:t>
            </a:r>
            <a:r>
              <a:rPr lang="en-US" sz="1200" b="0" i="0" kern="1200" dirty="0">
                <a:solidFill>
                  <a:schemeClr val="tx1"/>
                </a:solidFill>
                <a:effectLst/>
                <a:latin typeface="+mn-lt"/>
                <a:ea typeface="+mn-ea"/>
                <a:cs typeface="+mn-cs"/>
              </a:rPr>
              <a:t> Missionary Nixon Vivar and Vicar Jonas Landwehr traveled to Guayaquil, Ecuador, in May 2026 to see firsthand the ministry of </a:t>
            </a:r>
            <a:r>
              <a:rPr lang="en-US" sz="1200" b="0" i="1" kern="1200" dirty="0">
                <a:solidFill>
                  <a:schemeClr val="tx1"/>
                </a:solidFill>
                <a:effectLst/>
                <a:latin typeface="+mn-lt"/>
                <a:ea typeface="+mn-ea"/>
                <a:cs typeface="+mn-cs"/>
              </a:rPr>
              <a:t>Academia Cristo </a:t>
            </a:r>
            <a:r>
              <a:rPr lang="en-US" sz="1200" b="0" i="0" kern="1200" dirty="0">
                <a:solidFill>
                  <a:schemeClr val="tx1"/>
                </a:solidFill>
                <a:effectLst/>
                <a:latin typeface="+mn-lt"/>
                <a:ea typeface="+mn-ea"/>
                <a:cs typeface="+mn-cs"/>
              </a:rPr>
              <a:t>at work through Silvia and Daniel’s church plant.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Each Saturday, Silvia and Daniel gather with their church plant at a community center to share God’s Word. Through these regular gatherings, many people—including children and young adults—have been led to learn more about God’s promises in baptism. </a:t>
            </a:r>
            <a:r>
              <a:rPr lang="en-US" sz="1200" b="1" i="0" kern="1200" dirty="0">
                <a:solidFill>
                  <a:schemeClr val="tx1"/>
                </a:solidFill>
                <a:effectLst/>
                <a:latin typeface="+mn-lt"/>
                <a:ea typeface="+mn-ea"/>
                <a:cs typeface="+mn-cs"/>
              </a:rPr>
              <a:t>On May 9, 2026, 42 children and young people were baptized (pictured). </a:t>
            </a:r>
            <a:r>
              <a:rPr lang="en-US" sz="1200" b="0" i="0" kern="1200" dirty="0">
                <a:solidFill>
                  <a:schemeClr val="tx1"/>
                </a:solidFill>
                <a:effectLst/>
                <a:latin typeface="+mn-lt"/>
                <a:ea typeface="+mn-ea"/>
                <a:cs typeface="+mn-cs"/>
              </a:rPr>
              <a:t>Vicar Landwehr had the special opportunity to perform his first baptisms, baptizing 13 children, while Missionary Vivar baptized 18 individuals and Daniel baptized 11.</a:t>
            </a:r>
          </a:p>
        </p:txBody>
      </p:sp>
    </p:spTree>
    <p:extLst>
      <p:ext uri="{BB962C8B-B14F-4D97-AF65-F5344CB8AC3E}">
        <p14:creationId xmlns:p14="http://schemas.microsoft.com/office/powerpoint/2010/main" val="20658148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0" fontAlgn="base" latinLnBrk="0" hangingPunct="0">
              <a:lnSpc>
                <a:spcPct val="107000"/>
              </a:lnSpc>
              <a:spcBef>
                <a:spcPts val="0"/>
              </a:spcBef>
              <a:spcAft>
                <a:spcPts val="800"/>
              </a:spcAft>
              <a:buClrTx/>
              <a:buSzTx/>
              <a:buFontTx/>
              <a:buNone/>
              <a:tabLst/>
              <a:defRPr/>
            </a:pPr>
            <a:r>
              <a:rPr lang="en-US" sz="1100" b="0" i="1" dirty="0">
                <a:solidFill>
                  <a:srgbClr val="333333"/>
                </a:solidFill>
                <a:effectLst/>
                <a:latin typeface="lato" panose="020F0502020204030203" pitchFamily="34" charset="0"/>
              </a:rPr>
              <a:t>Iglesia Cristo WELS Internacional, </a:t>
            </a:r>
            <a:r>
              <a:rPr lang="en-US" sz="1100" b="0" i="0" dirty="0">
                <a:solidFill>
                  <a:srgbClr val="333333"/>
                </a:solidFill>
                <a:effectLst/>
                <a:latin typeface="lato" panose="020F0502020204030203" pitchFamily="34" charset="0"/>
              </a:rPr>
              <a:t>WELS’ sister church, was formed in 2021 through the partnership of WELS sister churches across five countries throughout Latin America. This international synod is also where </a:t>
            </a:r>
            <a:r>
              <a:rPr lang="en-US" sz="1100" b="0" i="1" dirty="0">
                <a:solidFill>
                  <a:srgbClr val="333333"/>
                </a:solidFill>
                <a:effectLst/>
                <a:latin typeface="lato" panose="020F0502020204030203" pitchFamily="34" charset="0"/>
              </a:rPr>
              <a:t>Academia Cristo </a:t>
            </a:r>
            <a:r>
              <a:rPr lang="en-US" sz="1100" b="0" i="0" dirty="0">
                <a:solidFill>
                  <a:srgbClr val="333333"/>
                </a:solidFill>
                <a:effectLst/>
                <a:latin typeface="lato" panose="020F0502020204030203" pitchFamily="34" charset="0"/>
              </a:rPr>
              <a:t>church plants are welcomed into fellowship after </a:t>
            </a:r>
            <a:r>
              <a:rPr lang="en-US" sz="1100" b="0" i="0" dirty="0">
                <a:solidFill>
                  <a:srgbClr val="444444"/>
                </a:solidFill>
                <a:effectLst/>
                <a:highlight>
                  <a:srgbClr val="FFFFFF"/>
                </a:highlight>
                <a:latin typeface="Montserrat" panose="00000500000000000000" pitchFamily="2" charset="0"/>
              </a:rPr>
              <a:t>completing a two-year confessional process to become full-fledged churches. </a:t>
            </a: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A maxillofacial surgeon in Cochabamba, Bolivia, named Eduardo Milanesi became an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Academia Cristo</a:t>
            </a:r>
            <a:r>
              <a:rPr lang="en-US" sz="1100" dirty="0">
                <a:effectLst/>
                <a:latin typeface="Calibri" panose="020F0502020204030204" pitchFamily="34" charset="0"/>
                <a:ea typeface="Calibri" panose="020F0502020204030204" pitchFamily="34" charset="0"/>
                <a:cs typeface="Times New Roman" panose="02020603050405020304" pitchFamily="18" charset="0"/>
              </a:rPr>
              <a:t> student in 2020. In February 2023, Eduardo completed the studies prepared for church planting groups and his group was received by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Iglesia Cristo WELS Internacional </a:t>
            </a:r>
            <a:r>
              <a:rPr lang="en-US" sz="1100" dirty="0">
                <a:effectLst/>
                <a:latin typeface="Calibri" panose="020F0502020204030204" pitchFamily="34" charset="0"/>
                <a:ea typeface="Calibri" panose="020F0502020204030204" pitchFamily="34" charset="0"/>
                <a:cs typeface="Times New Roman" panose="02020603050405020304" pitchFamily="18" charset="0"/>
              </a:rPr>
              <a:t>as a congregation, the first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Academia Cristo </a:t>
            </a:r>
            <a:r>
              <a:rPr lang="en-US" sz="1100" dirty="0">
                <a:effectLst/>
                <a:latin typeface="Calibri" panose="020F0502020204030204" pitchFamily="34" charset="0"/>
                <a:ea typeface="Calibri" panose="020F0502020204030204" pitchFamily="34" charset="0"/>
                <a:cs typeface="Times New Roman" panose="02020603050405020304" pitchFamily="18" charset="0"/>
              </a:rPr>
              <a:t>church plant to do so. </a:t>
            </a:r>
            <a:r>
              <a:rPr lang="en-US" sz="1200" b="0" i="0" kern="1200" dirty="0">
                <a:solidFill>
                  <a:schemeClr val="tx1"/>
                </a:solidFill>
                <a:effectLst/>
                <a:latin typeface="+mn-lt"/>
                <a:ea typeface="+mn-ea"/>
                <a:cs typeface="+mn-cs"/>
              </a:rPr>
              <a:t>He has now launched a second group in Santa Cruz (pictured right), recently gathering over 30 eager listeners to God’s Word. </a:t>
            </a:r>
          </a:p>
          <a:p>
            <a:pPr marL="0" marR="0">
              <a:lnSpc>
                <a:spcPct val="107000"/>
              </a:lnSpc>
              <a:spcBef>
                <a:spcPts val="0"/>
              </a:spcBef>
              <a:spcAft>
                <a:spcPts val="800"/>
              </a:spcAft>
            </a:pPr>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7000"/>
              </a:lnSpc>
              <a:spcBef>
                <a:spcPts val="0"/>
              </a:spcBef>
              <a:spcAft>
                <a:spcPts val="800"/>
              </a:spcAft>
              <a:buClrTx/>
              <a:buSzTx/>
              <a:buFontTx/>
              <a:buNone/>
              <a:tabLst/>
              <a:defRPr/>
            </a:pPr>
            <a:r>
              <a:rPr lang="en-US" sz="1200" b="0" i="0" kern="1200" dirty="0">
                <a:solidFill>
                  <a:schemeClr val="tx1"/>
                </a:solidFill>
                <a:effectLst/>
                <a:latin typeface="+mn-lt"/>
                <a:ea typeface="+mn-ea"/>
                <a:cs typeface="+mn-cs"/>
              </a:rPr>
              <a:t>The church group in </a:t>
            </a:r>
            <a:r>
              <a:rPr lang="en-US" sz="1200" b="0" i="0" kern="1200" dirty="0" err="1">
                <a:solidFill>
                  <a:schemeClr val="tx1"/>
                </a:solidFill>
                <a:effectLst/>
                <a:latin typeface="+mn-lt"/>
                <a:ea typeface="+mn-ea"/>
                <a:cs typeface="+mn-cs"/>
              </a:rPr>
              <a:t>Tenancingo</a:t>
            </a:r>
            <a:r>
              <a:rPr lang="en-US" sz="1200" b="0" i="0" kern="1200" dirty="0">
                <a:solidFill>
                  <a:schemeClr val="tx1"/>
                </a:solidFill>
                <a:effectLst/>
                <a:latin typeface="+mn-lt"/>
                <a:ea typeface="+mn-ea"/>
                <a:cs typeface="+mn-cs"/>
              </a:rPr>
              <a:t>, Mexico, led by Juan Reyes (pictured far left) was formed after Reyes learned God’s Word and how to share it through </a:t>
            </a:r>
            <a:r>
              <a:rPr lang="en-US" sz="1200" b="0" i="1" kern="1200" dirty="0">
                <a:solidFill>
                  <a:schemeClr val="tx1"/>
                </a:solidFill>
                <a:effectLst/>
                <a:latin typeface="+mn-lt"/>
                <a:ea typeface="+mn-ea"/>
                <a:cs typeface="+mn-cs"/>
              </a:rPr>
              <a:t>Academia Cristo. </a:t>
            </a:r>
            <a:r>
              <a:rPr lang="en-US" sz="1200" b="0" i="0" kern="1200" dirty="0">
                <a:solidFill>
                  <a:schemeClr val="tx1"/>
                </a:solidFill>
                <a:effectLst/>
                <a:latin typeface="+mn-lt"/>
                <a:ea typeface="+mn-ea"/>
                <a:cs typeface="+mn-cs"/>
              </a:rPr>
              <a:t>He began by sharing the gospel with his family in 2021, and the group has since grown to a congregation of about 45 members. In October 2025, the congregation was welcomed into fellowship with </a:t>
            </a:r>
            <a:r>
              <a:rPr lang="en-US" sz="1200" b="0" i="1" kern="1200" dirty="0">
                <a:solidFill>
                  <a:schemeClr val="tx1"/>
                </a:solidFill>
                <a:effectLst/>
                <a:latin typeface="+mn-lt"/>
                <a:ea typeface="+mn-ea"/>
                <a:cs typeface="+mn-cs"/>
              </a:rPr>
              <a:t>Iglesia Cristo WELS Internacional</a:t>
            </a:r>
            <a:r>
              <a:rPr lang="en-US" sz="1200" b="0" i="0" kern="1200" dirty="0">
                <a:solidFill>
                  <a:schemeClr val="tx1"/>
                </a:solidFill>
                <a:effectLst/>
                <a:latin typeface="+mn-lt"/>
                <a:ea typeface="+mn-ea"/>
                <a:cs typeface="+mn-cs"/>
              </a:rPr>
              <a:t>, becoming the second church plant formed through </a:t>
            </a:r>
            <a:r>
              <a:rPr lang="en-US" sz="1200" b="0" i="1" kern="1200" dirty="0">
                <a:solidFill>
                  <a:schemeClr val="tx1"/>
                </a:solidFill>
                <a:effectLst/>
                <a:latin typeface="+mn-lt"/>
                <a:ea typeface="+mn-ea"/>
                <a:cs typeface="+mn-cs"/>
              </a:rPr>
              <a:t>Academia Cristo </a:t>
            </a:r>
            <a:r>
              <a:rPr lang="en-US" sz="1200" b="0" i="0" kern="1200" dirty="0">
                <a:solidFill>
                  <a:schemeClr val="tx1"/>
                </a:solidFill>
                <a:effectLst/>
                <a:latin typeface="+mn-lt"/>
                <a:ea typeface="+mn-ea"/>
                <a:cs typeface="+mn-cs"/>
              </a:rPr>
              <a:t>outreach to join the synod. Read more about Juan Reyes: https://forwardinchrist.net/juan-reyes/</a:t>
            </a:r>
          </a:p>
          <a:p>
            <a:pPr marL="0" marR="0">
              <a:lnSpc>
                <a:spcPct val="107000"/>
              </a:lnSpc>
              <a:spcBef>
                <a:spcPts val="0"/>
              </a:spcBef>
              <a:spcAft>
                <a:spcPts val="800"/>
              </a:spcAft>
            </a:pPr>
            <a:endParaRPr lang="en-US"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1630531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0" i="0" kern="1200" dirty="0">
                <a:solidFill>
                  <a:schemeClr val="tx1"/>
                </a:solidFill>
                <a:effectLst/>
                <a:latin typeface="+mn-lt"/>
                <a:ea typeface="+mn-ea"/>
                <a:cs typeface="+mn-cs"/>
              </a:rPr>
              <a:t>Multi-Language Productions (MLP) has created nearly three million video, audio, and print resources for use in global outreach. Materials have been translated into 56 languages to date—all to share the gospel message with people around the world.</a:t>
            </a:r>
          </a:p>
          <a:p>
            <a:pPr algn="l"/>
            <a:endParaRPr lang="en-US" sz="1100" b="0" i="0" u="none" strike="noStrike" baseline="0" dirty="0">
              <a:latin typeface="+mn-lt"/>
            </a:endParaRPr>
          </a:p>
          <a:p>
            <a:pPr algn="l"/>
            <a:r>
              <a:rPr lang="en-US" sz="1100" b="0" i="0" u="none" strike="noStrike" baseline="0" dirty="0">
                <a:latin typeface="+mn-lt"/>
              </a:rPr>
              <a:t>Multi-Language Productions (MLP) </a:t>
            </a:r>
            <a:r>
              <a:rPr lang="en-US" sz="1200" kern="1200" dirty="0">
                <a:solidFill>
                  <a:schemeClr val="tx1"/>
                </a:solidFill>
                <a:effectLst/>
                <a:latin typeface="+mn-lt"/>
                <a:ea typeface="+mn-ea"/>
                <a:cs typeface="+mn-cs"/>
              </a:rPr>
              <a:t>operates the TELL Network, an online training and church multiplication program. </a:t>
            </a:r>
            <a:r>
              <a:rPr lang="en-US" sz="1200" b="0" i="0" kern="1200" dirty="0">
                <a:solidFill>
                  <a:schemeClr val="tx1"/>
                </a:solidFill>
                <a:effectLst/>
                <a:latin typeface="+mn-lt"/>
                <a:ea typeface="+mn-ea"/>
                <a:cs typeface="+mn-cs"/>
              </a:rPr>
              <a:t>TELL Network provides Bible study curriculum focused on leadership training for students across the globe, preparing them to gather groups, lead Bible studies, and plant churches. The training method is customized across four programs offered in English, Mandarin, Spanish, and Tagalog.</a:t>
            </a:r>
          </a:p>
          <a:p>
            <a:endParaRPr lang="en-US" sz="1100" b="1" dirty="0">
              <a:latin typeface="+mn-lt"/>
            </a:endParaRPr>
          </a:p>
          <a:p>
            <a:r>
              <a:rPr lang="en-US" sz="1100" b="1" dirty="0">
                <a:latin typeface="+mn-lt"/>
              </a:rPr>
              <a:t>Fast Facts: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TELL is training students from 58 countries around the world; of these, many do not otherwise have a WELS presence.</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There are TELL students in 30 countries across Africa.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More than 130 TELL Network students have been recognized for completing eight or more courses.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There are 38 advanced TELL students leading groups and starting churches.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175933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solidFill>
                  <a:srgbClr val="221E1F"/>
                </a:solidFill>
                <a:effectLst/>
                <a:latin typeface="Helvetica" pitchFamily="2" charset="0"/>
              </a:rPr>
              <a:t>TELL English student enrollment is growing fast with more than 500 active students, and they need teachers! </a:t>
            </a:r>
          </a:p>
          <a:p>
            <a:endParaRPr lang="en-US" dirty="0">
              <a:solidFill>
                <a:srgbClr val="221E1F"/>
              </a:solidFill>
              <a:effectLst/>
              <a:latin typeface="Helvetica" pitchFamily="2"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221E1F"/>
                </a:solidFill>
                <a:effectLst/>
                <a:latin typeface="Helvetica" pitchFamily="2" charset="0"/>
              </a:rPr>
              <a:t>As part of the TELL Faculty, non-missionary TELL instructors are given an honorarium. If you are a mission-minded pastor, have some tech sense and aware of cross-cultural relationships, TELL is in desperate need of your skills to meet the needs of our ever-expanding student body. Most TELL courses average three hours per week for six weeks. The TELL registrar and staff handle most of the administration. Between teaching LIVE Classes, TELL Instructors message their students using WhatsApp. After classes are complete, the instructor collects and grades students’ final projects. </a:t>
            </a:r>
          </a:p>
          <a:p>
            <a:endParaRPr lang="en-US" dirty="0">
              <a:solidFill>
                <a:srgbClr val="221E1F"/>
              </a:solidFill>
              <a:effectLst/>
              <a:latin typeface="Helvetica" pitchFamily="2" charset="0"/>
            </a:endParaRPr>
          </a:p>
          <a:p>
            <a:r>
              <a:rPr lang="en-US" b="1" dirty="0">
                <a:solidFill>
                  <a:srgbClr val="11537F"/>
                </a:solidFill>
                <a:effectLst/>
                <a:latin typeface="Helvetica" pitchFamily="2" charset="0"/>
              </a:rPr>
              <a:t>If you are interested in teaching for TELL, c</a:t>
            </a:r>
            <a:r>
              <a:rPr lang="en-US" b="1" dirty="0">
                <a:solidFill>
                  <a:srgbClr val="221E1F"/>
                </a:solidFill>
                <a:effectLst/>
                <a:latin typeface="Helvetica" pitchFamily="2" charset="0"/>
              </a:rPr>
              <a:t>ontact TELL Network at ask@tellnetwork.org for more details or visit </a:t>
            </a:r>
            <a:r>
              <a:rPr lang="en-US" b="0" i="0" u="sng" dirty="0">
                <a:solidFill>
                  <a:srgbClr val="0563C1"/>
                </a:solidFill>
                <a:effectLst/>
                <a:latin typeface="Calibri" panose="020F0502020204030204" pitchFamily="34" charset="0"/>
              </a:rPr>
              <a:t>teach.tellnetwork.org.</a:t>
            </a:r>
            <a:endParaRPr lang="en-US" b="1" dirty="0"/>
          </a:p>
        </p:txBody>
      </p:sp>
    </p:spTree>
    <p:extLst>
      <p:ext uri="{BB962C8B-B14F-4D97-AF65-F5344CB8AC3E}">
        <p14:creationId xmlns:p14="http://schemas.microsoft.com/office/powerpoint/2010/main" val="4668639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r>
              <a:rPr lang="en-US" sz="1200" b="0" i="0" kern="1200" dirty="0">
                <a:solidFill>
                  <a:schemeClr val="tx1"/>
                </a:solidFill>
                <a:effectLst/>
                <a:latin typeface="+mn-lt"/>
                <a:ea typeface="+mn-ea"/>
                <a:cs typeface="+mn-cs"/>
              </a:rPr>
              <a:t>Mr. Jonathan Gross serves as Innovation Consultant for WELS World Missions. He works with world mission teams and national church leaders to develop systems and sustainable strategies that expand gospel ministry around the world. His work includes guiding technology and training initiatives, building tools for collaboration across cultures and languages, and helping local leaders use digital resources to reach more people with the gospel. </a:t>
            </a:r>
          </a:p>
          <a:p>
            <a:pPr fontAlgn="base"/>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One project he is currently working on is the Lutheran Leader’s Companion, a secure, multilingual platform that connects confessional Lutheran leaders across the globe. This platform enables verified leaders to teach, learn, and collaborate across languages using AI supported translation guided by theological glossary safeguards to preserve confessional accuracy.</a:t>
            </a:r>
          </a:p>
          <a:p>
            <a:endParaRPr lang="en-US" dirty="0"/>
          </a:p>
          <a:p>
            <a:r>
              <a:rPr lang="en-US" b="1" dirty="0"/>
              <a:t>Pictured: </a:t>
            </a:r>
            <a:r>
              <a:rPr lang="en-US" dirty="0"/>
              <a:t>Missionary Jon Gross on a trip to WELS’ sister church in Dominican Republic in May 2026.</a:t>
            </a:r>
          </a:p>
        </p:txBody>
      </p:sp>
    </p:spTree>
    <p:extLst>
      <p:ext uri="{BB962C8B-B14F-4D97-AF65-F5344CB8AC3E}">
        <p14:creationId xmlns:p14="http://schemas.microsoft.com/office/powerpoint/2010/main" val="18691875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fontAlgn="base"/>
            <a:r>
              <a:rPr lang="en-US" sz="1200" b="0" i="0" kern="1200" dirty="0">
                <a:solidFill>
                  <a:schemeClr val="tx1"/>
                </a:solidFill>
                <a:effectLst/>
                <a:latin typeface="+mn-lt"/>
                <a:ea typeface="+mn-ea"/>
                <a:cs typeface="+mn-cs"/>
              </a:rPr>
              <a:t>The Apache mission in Arizona celebrated 125 years of God’s blessings in 2018 as the first world mission of WELS. Today, WELS’ Native American mission serves nine churches and two elementary schools, and it provides theological education through the Apache Christian Training School (ACTS) on the White Mountain and San Carlos Apache reservations in Arizona. New Native American outreach is also occurring in the Four Corners area of Arizona, New Mexico, Utah, and Colorado through the </a:t>
            </a:r>
            <a:r>
              <a:rPr lang="en-US" sz="1200" b="0" i="0" u="none" strike="noStrike" kern="1200" dirty="0">
                <a:solidFill>
                  <a:schemeClr val="tx1"/>
                </a:solidFill>
                <a:effectLst/>
                <a:latin typeface="+mn-lt"/>
                <a:ea typeface="+mn-ea"/>
                <a:cs typeface="+mn-cs"/>
                <a:hlinkClick r:id="rId3"/>
              </a:rPr>
              <a:t>Native Christians Network</a:t>
            </a:r>
            <a:r>
              <a:rPr lang="en-US" sz="1200" b="0" i="0" kern="1200" dirty="0">
                <a:solidFill>
                  <a:schemeClr val="tx1"/>
                </a:solidFill>
                <a:effectLst/>
                <a:latin typeface="+mn-lt"/>
                <a:ea typeface="+mn-ea"/>
                <a:cs typeface="+mn-cs"/>
              </a:rPr>
              <a:t>.</a:t>
            </a:r>
          </a:p>
          <a:p>
            <a:pPr algn="l" fontAlgn="base"/>
            <a:endParaRPr lang="en-US" sz="2800" b="1" i="0" dirty="0">
              <a:effectLst/>
              <a:latin typeface="lato" panose="020F0502020204030203" pitchFamily="34" charset="0"/>
            </a:endParaRPr>
          </a:p>
          <a:p>
            <a:pPr fontAlgn="base"/>
            <a:r>
              <a:rPr lang="en-US" sz="1200" b="1" i="0" kern="1200" dirty="0">
                <a:solidFill>
                  <a:schemeClr val="tx1"/>
                </a:solidFill>
                <a:effectLst/>
                <a:latin typeface="+mn-lt"/>
                <a:ea typeface="+mn-ea"/>
                <a:cs typeface="+mn-cs"/>
              </a:rPr>
              <a:t>Fast facts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Baptized members: </a:t>
            </a:r>
            <a:r>
              <a:rPr lang="en-US" sz="1200" b="1" i="0" kern="1200" dirty="0">
                <a:solidFill>
                  <a:schemeClr val="tx1"/>
                </a:solidFill>
                <a:effectLst/>
                <a:latin typeface="+mn-lt"/>
                <a:ea typeface="+mn-ea"/>
                <a:cs typeface="+mn-cs"/>
              </a:rPr>
              <a:t>2700+</a:t>
            </a:r>
            <a:endParaRPr lang="en-US" sz="1200" b="0" i="0" kern="1200" dirty="0">
              <a:solidFill>
                <a:schemeClr val="tx1"/>
              </a:solidFill>
              <a:effectLst/>
              <a:latin typeface="+mn-lt"/>
              <a:ea typeface="+mn-ea"/>
              <a:cs typeface="+mn-cs"/>
            </a:endParaRP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Congregations/preaching stations: </a:t>
            </a:r>
            <a:r>
              <a:rPr lang="en-US" sz="1200" b="1" i="0" kern="1200" dirty="0">
                <a:solidFill>
                  <a:schemeClr val="tx1"/>
                </a:solidFill>
                <a:effectLst/>
                <a:latin typeface="+mn-lt"/>
                <a:ea typeface="+mn-ea"/>
                <a:cs typeface="+mn-cs"/>
              </a:rPr>
              <a:t>9</a:t>
            </a:r>
            <a:endParaRPr lang="en-US" sz="1200" b="0" i="0" kern="1200" dirty="0">
              <a:solidFill>
                <a:schemeClr val="tx1"/>
              </a:solidFill>
              <a:effectLst/>
              <a:latin typeface="+mn-lt"/>
              <a:ea typeface="+mn-ea"/>
              <a:cs typeface="+mn-cs"/>
            </a:endParaRP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K-8 schools: </a:t>
            </a:r>
            <a:r>
              <a:rPr lang="en-US" sz="1200" b="1" i="0" kern="1200" dirty="0">
                <a:solidFill>
                  <a:schemeClr val="tx1"/>
                </a:solidFill>
                <a:effectLst/>
                <a:latin typeface="+mn-lt"/>
                <a:ea typeface="+mn-ea"/>
                <a:cs typeface="+mn-cs"/>
              </a:rPr>
              <a:t>2</a:t>
            </a:r>
            <a:endParaRPr lang="en-US" sz="1200" b="0" i="0" kern="1200" dirty="0">
              <a:solidFill>
                <a:schemeClr val="tx1"/>
              </a:solidFill>
              <a:effectLst/>
              <a:latin typeface="+mn-lt"/>
              <a:ea typeface="+mn-ea"/>
              <a:cs typeface="+mn-cs"/>
            </a:endParaRP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Missionaries: </a:t>
            </a:r>
            <a:r>
              <a:rPr lang="en-US" sz="1200" b="1" i="0" kern="1200" dirty="0">
                <a:solidFill>
                  <a:schemeClr val="tx1"/>
                </a:solidFill>
                <a:effectLst/>
                <a:latin typeface="+mn-lt"/>
                <a:ea typeface="+mn-ea"/>
                <a:cs typeface="+mn-cs"/>
              </a:rPr>
              <a:t>6 (1 Apache)</a:t>
            </a:r>
            <a:endParaRPr lang="en-US" sz="1200" b="0" i="0" kern="1200" dirty="0">
              <a:solidFill>
                <a:schemeClr val="tx1"/>
              </a:solidFill>
              <a:effectLst/>
              <a:latin typeface="+mn-lt"/>
              <a:ea typeface="+mn-ea"/>
              <a:cs typeface="+mn-cs"/>
            </a:endParaRP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Teachers: </a:t>
            </a:r>
            <a:r>
              <a:rPr lang="en-US" sz="1200" b="1" i="0" kern="1200" dirty="0">
                <a:solidFill>
                  <a:schemeClr val="tx1"/>
                </a:solidFill>
                <a:effectLst/>
                <a:latin typeface="+mn-lt"/>
                <a:ea typeface="+mn-ea"/>
                <a:cs typeface="+mn-cs"/>
              </a:rPr>
              <a:t>17 (5 Apache)</a:t>
            </a:r>
            <a:endParaRPr lang="en-US" sz="1200" b="0" i="0" kern="1200" dirty="0">
              <a:solidFill>
                <a:schemeClr val="tx1"/>
              </a:solidFill>
              <a:effectLst/>
              <a:latin typeface="+mn-lt"/>
              <a:ea typeface="+mn-ea"/>
              <a:cs typeface="+mn-cs"/>
            </a:endParaRP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Apache Christian Training School students: </a:t>
            </a:r>
            <a:r>
              <a:rPr lang="en-US" sz="1200" b="1" i="0" kern="1200" dirty="0">
                <a:solidFill>
                  <a:schemeClr val="tx1"/>
                </a:solidFill>
                <a:effectLst/>
                <a:latin typeface="+mn-lt"/>
                <a:ea typeface="+mn-ea"/>
                <a:cs typeface="+mn-cs"/>
              </a:rPr>
              <a:t>60</a:t>
            </a:r>
            <a:endParaRPr lang="en-US"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7833310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Pictured: </a:t>
            </a:r>
            <a:r>
              <a:rPr lang="en-US" dirty="0"/>
              <a:t>Members of the Native Christian Team met for their annual meeting/retreat in July 2025. Attendees included the missionaries, national pastors and lay leaders, teachers at the two schools on the Apache reservations in Arizona, and their families. WELS World Missions representatives were also in attendance. </a:t>
            </a:r>
          </a:p>
        </p:txBody>
      </p:sp>
    </p:spTree>
    <p:extLst>
      <p:ext uri="{BB962C8B-B14F-4D97-AF65-F5344CB8AC3E}">
        <p14:creationId xmlns:p14="http://schemas.microsoft.com/office/powerpoint/2010/main" val="3412185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The “Christ through us” Long-Range Strategic Plan was adopted at the 2025 Synod Convention. </a:t>
            </a:r>
            <a:r>
              <a:rPr lang="en-US" dirty="0">
                <a:solidFill>
                  <a:schemeClr val="tx1"/>
                </a:solidFill>
                <a:latin typeface="+mn-lt"/>
              </a:rPr>
              <a:t>This issues-based strategic plan names four strategic priorities—</a:t>
            </a:r>
            <a:r>
              <a:rPr lang="en-US" sz="1200" b="0" i="0" kern="1200" dirty="0">
                <a:solidFill>
                  <a:schemeClr val="tx1"/>
                </a:solidFill>
                <a:effectLst/>
                <a:latin typeface="+mn-lt"/>
                <a:ea typeface="+mn-ea"/>
                <a:cs typeface="+mn-cs"/>
              </a:rPr>
              <a:t>Culture, Congregations, </a:t>
            </a:r>
            <a:r>
              <a:rPr lang="en-US" sz="1200" b="1" i="0" kern="1200" dirty="0">
                <a:solidFill>
                  <a:schemeClr val="tx1"/>
                </a:solidFill>
                <a:effectLst/>
                <a:latin typeface="+mn-lt"/>
                <a:ea typeface="+mn-ea"/>
                <a:cs typeface="+mn-cs"/>
              </a:rPr>
              <a:t>Commission</a:t>
            </a:r>
            <a:r>
              <a:rPr lang="en-US" sz="1200" b="0" i="0" kern="1200" dirty="0">
                <a:solidFill>
                  <a:schemeClr val="tx1"/>
                </a:solidFill>
                <a:effectLst/>
                <a:latin typeface="+mn-lt"/>
                <a:ea typeface="+mn-ea"/>
                <a:cs typeface="+mn-cs"/>
              </a:rPr>
              <a:t>, and Calling</a:t>
            </a:r>
            <a:r>
              <a:rPr lang="en-US" dirty="0">
                <a:solidFill>
                  <a:schemeClr val="tx1"/>
                </a:solidFill>
                <a:latin typeface="+mn-lt"/>
              </a:rPr>
              <a:t>. Each priority offers a rationale for its urgency, followed by goals—tangible steps showing how, by God’s grace, we will meet these trials. Priorities frame the struggles; goals forge the path. </a:t>
            </a:r>
          </a:p>
          <a:p>
            <a:pPr rtl="0"/>
            <a:endParaRPr lang="en-US" sz="1200" b="0" i="0" kern="1200" dirty="0">
              <a:solidFill>
                <a:schemeClr val="tx1"/>
              </a:solidFill>
              <a:effectLst/>
              <a:latin typeface="+mn-lt"/>
              <a:ea typeface="+mn-ea"/>
              <a:cs typeface="+mn-cs"/>
            </a:endParaRPr>
          </a:p>
          <a:p>
            <a:pPr rtl="0"/>
            <a:r>
              <a:rPr lang="en-US" sz="1200" b="0" i="0" kern="1200" dirty="0">
                <a:solidFill>
                  <a:schemeClr val="tx1"/>
                </a:solidFill>
                <a:effectLst/>
                <a:latin typeface="+mn-lt"/>
                <a:ea typeface="+mn-ea"/>
                <a:cs typeface="+mn-cs"/>
              </a:rPr>
              <a:t>The “Commission” priority affirms the synod’s commitment to global gospel outreach through WELS World Missions. As the church responds to the spiritual needs of billions who have yet to hear the gospel, this priority calls for bold, Spirit-led action to expand confessional Lutheran witness across continents. The following five goals guide this effort:</a:t>
            </a:r>
            <a:endParaRPr lang="en-US" dirty="0">
              <a:solidFill>
                <a:schemeClr val="tx1"/>
              </a:solidFill>
              <a:effectLst/>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mn-lt"/>
              <a:ea typeface="+mn-ea"/>
              <a:cs typeface="+mn-cs"/>
            </a:endParaRPr>
          </a:p>
          <a:p>
            <a:pPr marL="228600" marR="0" lvl="0" indent="-228600" algn="l" defTabSz="914400" rtl="0" eaLnBrk="0" fontAlgn="base" latinLnBrk="0" hangingPunct="0">
              <a:lnSpc>
                <a:spcPct val="100000"/>
              </a:lnSpc>
              <a:spcBef>
                <a:spcPts val="0"/>
              </a:spcBef>
              <a:spcAft>
                <a:spcPts val="1200"/>
              </a:spcAft>
              <a:buClrTx/>
              <a:buSzTx/>
              <a:buFont typeface="+mj-lt"/>
              <a:buAutoNum type="arabicPeriod"/>
              <a:tabLst/>
              <a:defRPr/>
            </a:pPr>
            <a:r>
              <a:rPr lang="en-US" sz="1200" b="1" i="0" kern="1200" dirty="0">
                <a:solidFill>
                  <a:schemeClr val="tx1"/>
                </a:solidFill>
                <a:effectLst/>
                <a:latin typeface="+mn-lt"/>
                <a:ea typeface="+mn-ea"/>
                <a:cs typeface="+mn-cs"/>
              </a:rPr>
              <a:t>Forge a borderless support network: </a:t>
            </a:r>
            <a:r>
              <a:rPr lang="en-US" sz="1200" b="0" i="0" kern="1200" dirty="0">
                <a:solidFill>
                  <a:schemeClr val="tx1"/>
                </a:solidFill>
                <a:effectLst/>
                <a:latin typeface="+mn-lt"/>
                <a:ea typeface="+mn-ea"/>
                <a:cs typeface="+mn-cs"/>
              </a:rPr>
              <a:t>We aim to build a global, cross-border network of generosity and collaboration by partnering with confessional Lutheran church bodies worldwide, equipping pastors and congregations to thrive in gospel ministry beyond traditional U.S.-based support.</a:t>
            </a:r>
            <a:endParaRPr lang="en-US" sz="1200" i="0" kern="1200" dirty="0">
              <a:solidFill>
                <a:schemeClr val="tx1"/>
              </a:solidFill>
              <a:effectLst/>
              <a:latin typeface="+mn-lt"/>
              <a:ea typeface="+mn-ea"/>
              <a:cs typeface="+mn-cs"/>
            </a:endParaRPr>
          </a:p>
          <a:p>
            <a:pPr marL="228600" marR="0" lvl="0" indent="-228600" algn="l" defTabSz="914400" rtl="0" eaLnBrk="0" fontAlgn="base" latinLnBrk="0" hangingPunct="0">
              <a:lnSpc>
                <a:spcPct val="100000"/>
              </a:lnSpc>
              <a:spcBef>
                <a:spcPts val="0"/>
              </a:spcBef>
              <a:spcAft>
                <a:spcPts val="1200"/>
              </a:spcAft>
              <a:buClrTx/>
              <a:buSzTx/>
              <a:buFont typeface="+mj-lt"/>
              <a:buAutoNum type="arabicPeriod"/>
              <a:tabLst/>
              <a:defRPr/>
            </a:pPr>
            <a:r>
              <a:rPr lang="en-US" sz="1200" b="1" i="0" kern="1200" dirty="0">
                <a:solidFill>
                  <a:schemeClr val="tx1"/>
                </a:solidFill>
                <a:effectLst/>
                <a:latin typeface="+mn-lt"/>
                <a:ea typeface="+mn-ea"/>
                <a:cs typeface="+mn-cs"/>
              </a:rPr>
              <a:t>Equip a global missionary force: </a:t>
            </a:r>
            <a:r>
              <a:rPr lang="en-US" sz="1200" b="0" i="0" kern="1200" dirty="0">
                <a:solidFill>
                  <a:schemeClr val="tx1"/>
                </a:solidFill>
                <a:effectLst/>
                <a:latin typeface="+mn-lt"/>
                <a:ea typeface="+mn-ea"/>
                <a:cs typeface="+mn-cs"/>
              </a:rPr>
              <a:t>We seek to train indigenous leaders from partner churches around the world to serve as missionaries in their own regions and beyond, shifting from a model of dependence to one of global partnership that strengthens outreach both abroad and in North America.</a:t>
            </a:r>
            <a:endParaRPr lang="en-US" sz="1200" dirty="0">
              <a:solidFill>
                <a:schemeClr val="tx1"/>
              </a:solidFill>
              <a:effectLst/>
              <a:latin typeface="+mn-lt"/>
            </a:endParaRPr>
          </a:p>
          <a:p>
            <a:pPr marL="228600" marR="0" lvl="0" indent="-228600" algn="l" defTabSz="914400" rtl="0" eaLnBrk="0" fontAlgn="base" latinLnBrk="0" hangingPunct="0">
              <a:lnSpc>
                <a:spcPct val="100000"/>
              </a:lnSpc>
              <a:spcBef>
                <a:spcPts val="0"/>
              </a:spcBef>
              <a:spcAft>
                <a:spcPts val="1200"/>
              </a:spcAft>
              <a:buClrTx/>
              <a:buSzTx/>
              <a:buFont typeface="+mj-lt"/>
              <a:buAutoNum type="arabicPeriod"/>
              <a:tabLst/>
              <a:defRPr/>
            </a:pPr>
            <a:r>
              <a:rPr lang="en-US" sz="1200" b="1" i="0" kern="1200" dirty="0">
                <a:solidFill>
                  <a:schemeClr val="tx1"/>
                </a:solidFill>
                <a:effectLst/>
                <a:latin typeface="+mn-lt"/>
                <a:ea typeface="+mn-ea"/>
                <a:cs typeface="+mn-cs"/>
              </a:rPr>
              <a:t>Establish Confessional Lutheran seminaries: </a:t>
            </a:r>
            <a:r>
              <a:rPr lang="en-US" sz="1200" b="0" i="0" kern="1200" dirty="0">
                <a:solidFill>
                  <a:schemeClr val="tx1"/>
                </a:solidFill>
                <a:effectLst/>
                <a:latin typeface="+mn-lt"/>
                <a:ea typeface="+mn-ea"/>
                <a:cs typeface="+mn-cs"/>
              </a:rPr>
              <a:t>We plan to plant seminaries in strategic global locations to train pastors and leaders with theological depth and Lutheran fidelity, ensuring a strong, sustainable gospel witness rooted in Scripture and the Lutheran Confessions.</a:t>
            </a:r>
            <a:endParaRPr lang="en-US" sz="1200" dirty="0">
              <a:solidFill>
                <a:schemeClr val="tx1"/>
              </a:solidFill>
              <a:effectLst/>
              <a:latin typeface="+mn-lt"/>
            </a:endParaRPr>
          </a:p>
          <a:p>
            <a:pPr marL="228600" indent="-228600" rtl="0">
              <a:spcBef>
                <a:spcPts val="0"/>
              </a:spcBef>
              <a:spcAft>
                <a:spcPts val="1200"/>
              </a:spcAft>
              <a:buFont typeface="+mj-lt"/>
              <a:buAutoNum type="arabicPeriod"/>
            </a:pPr>
            <a:r>
              <a:rPr lang="en-US" sz="1200" b="1" i="0" kern="1200" dirty="0">
                <a:solidFill>
                  <a:schemeClr val="tx1"/>
                </a:solidFill>
                <a:effectLst/>
                <a:latin typeface="+mn-lt"/>
                <a:ea typeface="+mn-ea"/>
                <a:cs typeface="+mn-cs"/>
              </a:rPr>
              <a:t>Expand multi-language mission efforts: </a:t>
            </a:r>
            <a:r>
              <a:rPr lang="en-US" sz="1200" b="0" i="0" kern="1200" dirty="0">
                <a:solidFill>
                  <a:schemeClr val="tx1"/>
                </a:solidFill>
                <a:effectLst/>
                <a:latin typeface="+mn-lt"/>
                <a:ea typeface="+mn-ea"/>
                <a:cs typeface="+mn-cs"/>
              </a:rPr>
              <a:t>We aim to strengthen global gospel outreach by translating and distributing confessional Lutheran materials in native languages through print, digital media, and theological publications, ensuring doctrinal clarity and deep-rooted faith across diverse mission fields.</a:t>
            </a:r>
            <a:endParaRPr lang="en-US" sz="1200" b="1" i="0" kern="1200" dirty="0">
              <a:solidFill>
                <a:schemeClr val="tx1"/>
              </a:solidFill>
              <a:effectLst/>
              <a:latin typeface="+mn-lt"/>
              <a:ea typeface="+mn-ea"/>
              <a:cs typeface="+mn-cs"/>
            </a:endParaRPr>
          </a:p>
          <a:p>
            <a:pPr marL="228600" marR="0" lvl="0" indent="-228600" algn="l" defTabSz="914400" rtl="0" eaLnBrk="0" fontAlgn="base" latinLnBrk="0" hangingPunct="0">
              <a:lnSpc>
                <a:spcPct val="100000"/>
              </a:lnSpc>
              <a:spcBef>
                <a:spcPts val="0"/>
              </a:spcBef>
              <a:spcAft>
                <a:spcPts val="1200"/>
              </a:spcAft>
              <a:buClrTx/>
              <a:buSzTx/>
              <a:buFont typeface="+mj-lt"/>
              <a:buAutoNum type="arabicPeriod"/>
              <a:tabLst/>
              <a:defRPr/>
            </a:pPr>
            <a:r>
              <a:rPr lang="en-US" sz="1200" b="1" i="0" kern="1200" dirty="0">
                <a:solidFill>
                  <a:schemeClr val="tx1"/>
                </a:solidFill>
                <a:effectLst/>
                <a:latin typeface="+mn-lt"/>
                <a:ea typeface="+mn-ea"/>
                <a:cs typeface="+mn-cs"/>
              </a:rPr>
              <a:t>Pioneer missions in high-risk and unreached areas: </a:t>
            </a:r>
            <a:r>
              <a:rPr lang="en-US" sz="1200" b="0" i="0" kern="1200" dirty="0">
                <a:solidFill>
                  <a:schemeClr val="tx1"/>
                </a:solidFill>
                <a:effectLst/>
                <a:latin typeface="+mn-lt"/>
                <a:ea typeface="+mn-ea"/>
                <a:cs typeface="+mn-cs"/>
              </a:rPr>
              <a:t>We seek to bring the gospel to the most spiritually isolated regions by developing tailored strategies—such as underground networks, business-as-mission models, and digital outreach—and training workers to serve faithfully in places where Christ’s message is least known.</a:t>
            </a:r>
            <a:endParaRPr lang="en-US" sz="1200" b="1" dirty="0">
              <a:solidFill>
                <a:schemeClr val="tx1"/>
              </a:solidFill>
              <a:effectLst/>
              <a:latin typeface="+mn-lt"/>
            </a:endParaRPr>
          </a:p>
        </p:txBody>
      </p:sp>
    </p:spTree>
    <p:extLst>
      <p:ext uri="{BB962C8B-B14F-4D97-AF65-F5344CB8AC3E}">
        <p14:creationId xmlns:p14="http://schemas.microsoft.com/office/powerpoint/2010/main" val="39968128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i="0" dirty="0">
                <a:effectLst/>
                <a:latin typeface="barlow" panose="00000500000000000000" pitchFamily="2" charset="0"/>
              </a:rPr>
              <a:t>Taste of Missions</a:t>
            </a:r>
            <a:br>
              <a:rPr lang="en-US" b="1" i="0" dirty="0">
                <a:effectLst/>
                <a:latin typeface="barlow" panose="00000500000000000000" pitchFamily="2" charset="0"/>
              </a:rPr>
            </a:br>
            <a:r>
              <a:rPr lang="en-US" b="1" i="0" dirty="0">
                <a:effectLst/>
                <a:latin typeface="barlow" panose="00000500000000000000" pitchFamily="2" charset="0"/>
              </a:rPr>
              <a:t>Saturday, June 13, 2026</a:t>
            </a:r>
            <a:r>
              <a:rPr lang="en-US" b="0" i="0" dirty="0">
                <a:solidFill>
                  <a:srgbClr val="000000"/>
                </a:solidFill>
                <a:effectLst/>
                <a:latin typeface="barlow" panose="00000500000000000000" pitchFamily="2" charset="0"/>
              </a:rPr>
              <a:t> | Wisconsin Lutheran Seminary, Mequon, Wis.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dirty="0">
              <a:solidFill>
                <a:srgbClr val="000000"/>
              </a:solidFill>
              <a:effectLst/>
              <a:latin typeface="barlow" panose="00000500000000000000" pitchFamily="2"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000000"/>
                </a:solidFill>
                <a:effectLst/>
                <a:latin typeface="barlow" panose="00000500000000000000" pitchFamily="2" charset="0"/>
              </a:rPr>
              <a:t>Register today for Taste of Missions, a celebration of gospel outreach and the commissioning of new home and world missionaries. Enjoy a special commissioning worship service, ethnic cuisine from mission fields, fellowship with fellow attendees, and firsthand accounts from missionaries about their work. </a:t>
            </a:r>
          </a:p>
          <a:p>
            <a:pPr algn="l" fontAlgn="base">
              <a:buNone/>
            </a:pPr>
            <a:endParaRPr lang="en-US" b="1" i="0" dirty="0">
              <a:solidFill>
                <a:srgbClr val="000000"/>
              </a:solidFill>
              <a:effectLst/>
              <a:latin typeface="barlow" panose="00000500000000000000" pitchFamily="2" charset="0"/>
            </a:endParaRPr>
          </a:p>
          <a:p>
            <a:pPr algn="l" fontAlgn="base">
              <a:buNone/>
            </a:pPr>
            <a:r>
              <a:rPr lang="en-US" b="1" i="0" dirty="0">
                <a:solidFill>
                  <a:srgbClr val="000000"/>
                </a:solidFill>
                <a:effectLst/>
                <a:latin typeface="barlow" panose="00000500000000000000" pitchFamily="2" charset="0"/>
              </a:rPr>
              <a:t>Six world missionaries/teachers are confirmed to be commissioned at Taste of Missions: </a:t>
            </a:r>
          </a:p>
          <a:p>
            <a:pPr marL="171450" indent="-171450" algn="l" fontAlgn="base">
              <a:buFont typeface="Arial" panose="020B0604020202020204" pitchFamily="34" charset="0"/>
              <a:buChar char="•"/>
            </a:pPr>
            <a:r>
              <a:rPr lang="it-IT" sz="1200" b="0" i="0" kern="1200" dirty="0">
                <a:solidFill>
                  <a:schemeClr val="tx1"/>
                </a:solidFill>
                <a:effectLst/>
                <a:latin typeface="+mn-lt"/>
                <a:ea typeface="+mn-ea"/>
                <a:cs typeface="+mn-cs"/>
              </a:rPr>
              <a:t>Rev. Dr. Francisco Cossio La Rosa – Missionary, One Latin America Team</a:t>
            </a:r>
            <a:endParaRPr lang="en-US" b="0" i="0" dirty="0">
              <a:solidFill>
                <a:srgbClr val="000000"/>
              </a:solidFill>
              <a:effectLst/>
              <a:latin typeface="barlow" panose="00000500000000000000" pitchFamily="2"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i="0" dirty="0">
                <a:solidFill>
                  <a:srgbClr val="000000"/>
                </a:solidFill>
                <a:effectLst/>
                <a:latin typeface="barlow" panose="00000500000000000000" pitchFamily="2" charset="0"/>
              </a:rPr>
              <a:t>Ms. Louisa Felgenhauer – Peridot-Our Savior’s Lutheran School, San Carlos Apache Reservation, Ariz.</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i="0" dirty="0">
                <a:solidFill>
                  <a:srgbClr val="000000"/>
                </a:solidFill>
                <a:effectLst/>
                <a:latin typeface="barlow" panose="00000500000000000000" pitchFamily="2" charset="0"/>
              </a:rPr>
              <a:t>Rev. Stephen Gerling - Missionary, Senegal</a:t>
            </a:r>
          </a:p>
          <a:p>
            <a:pPr marL="171450" indent="-171450" algn="l" fontAlgn="base">
              <a:buFont typeface="Arial" panose="020B0604020202020204" pitchFamily="34" charset="0"/>
              <a:buChar char="•"/>
            </a:pPr>
            <a:r>
              <a:rPr lang="en-US" b="0" i="0" dirty="0">
                <a:solidFill>
                  <a:srgbClr val="000000"/>
                </a:solidFill>
                <a:effectLst/>
                <a:latin typeface="barlow" panose="00000500000000000000" pitchFamily="2" charset="0"/>
              </a:rPr>
              <a:t>Rev. Dan Kroll – Missionary, Senegal</a:t>
            </a:r>
          </a:p>
          <a:p>
            <a:pPr marL="171450" indent="-171450" algn="l" fontAlgn="base">
              <a:buFont typeface="Arial" panose="020B0604020202020204" pitchFamily="34" charset="0"/>
              <a:buChar char="•"/>
            </a:pPr>
            <a:r>
              <a:rPr lang="en-US" b="0" i="0" dirty="0">
                <a:solidFill>
                  <a:srgbClr val="000000"/>
                </a:solidFill>
                <a:effectLst/>
                <a:latin typeface="barlow" panose="00000500000000000000" pitchFamily="2" charset="0"/>
              </a:rPr>
              <a:t>Ms. Cindy Lendt – Women’s ministry coordinator, Asia-Oceania Team</a:t>
            </a:r>
          </a:p>
          <a:p>
            <a:pPr marL="171450" indent="-171450" algn="l" fontAlgn="base">
              <a:buFont typeface="Arial" panose="020B0604020202020204" pitchFamily="34" charset="0"/>
              <a:buChar char="•"/>
            </a:pPr>
            <a:r>
              <a:rPr lang="en-US" b="0" i="0" dirty="0">
                <a:solidFill>
                  <a:srgbClr val="000000"/>
                </a:solidFill>
                <a:effectLst/>
                <a:latin typeface="barlow" panose="00000500000000000000" pitchFamily="2" charset="0"/>
              </a:rPr>
              <a:t>Dr. Chris Pluger – Missionary, One Africa Team</a:t>
            </a:r>
          </a:p>
          <a:p>
            <a:pPr marL="0" indent="0" algn="l" fontAlgn="base">
              <a:buFont typeface="Arial" panose="020B0604020202020204" pitchFamily="34" charset="0"/>
              <a:buNone/>
            </a:pPr>
            <a:endParaRPr lang="en-US" b="0" i="0" dirty="0">
              <a:solidFill>
                <a:srgbClr val="000000"/>
              </a:solidFill>
              <a:effectLst/>
              <a:latin typeface="barlow" panose="00000500000000000000" pitchFamily="2"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0" i="0" dirty="0">
                <a:solidFill>
                  <a:srgbClr val="000000"/>
                </a:solidFill>
                <a:effectLst/>
                <a:latin typeface="barlow" panose="00000500000000000000" pitchFamily="2" charset="0"/>
              </a:rPr>
              <a:t>If you can’t attend in person, tune into the livestream and join us virtually!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b="0" i="0" dirty="0">
              <a:solidFill>
                <a:srgbClr val="000000"/>
              </a:solidFill>
              <a:effectLst/>
              <a:latin typeface="barlow" panose="00000500000000000000" pitchFamily="2"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0" i="0" dirty="0">
                <a:solidFill>
                  <a:srgbClr val="000000"/>
                </a:solidFill>
                <a:effectLst/>
                <a:latin typeface="barlow" panose="00000500000000000000" pitchFamily="2" charset="0"/>
              </a:rPr>
              <a:t>Learn more and register at tasteofmissions.com.</a:t>
            </a:r>
          </a:p>
          <a:p>
            <a:pPr marL="171450" indent="-171450" algn="l" fontAlgn="base">
              <a:buFont typeface="Arial" panose="020B0604020202020204" pitchFamily="34" charset="0"/>
              <a:buChar char="•"/>
            </a:pPr>
            <a:endParaRPr lang="en-US" b="0" i="0" dirty="0">
              <a:solidFill>
                <a:srgbClr val="000000"/>
              </a:solidFill>
              <a:effectLst/>
              <a:latin typeface="barlow" panose="00000500000000000000" pitchFamily="2"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30</a:t>
            </a:fld>
            <a:endParaRPr lang="en-US"/>
          </a:p>
        </p:txBody>
      </p:sp>
    </p:spTree>
    <p:extLst>
      <p:ext uri="{BB962C8B-B14F-4D97-AF65-F5344CB8AC3E}">
        <p14:creationId xmlns:p14="http://schemas.microsoft.com/office/powerpoint/2010/main" val="9463417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b="1" kern="1200" dirty="0">
                <a:solidFill>
                  <a:schemeClr val="tx1"/>
                </a:solidFill>
                <a:effectLst/>
                <a:latin typeface="+mn-lt"/>
                <a:ea typeface="+mn-ea"/>
                <a:cs typeface="+mn-cs"/>
              </a:rPr>
              <a:t>Pray. </a:t>
            </a:r>
            <a:r>
              <a:rPr lang="en-US" sz="1200" b="0" kern="1200" dirty="0">
                <a:solidFill>
                  <a:schemeClr val="tx1"/>
                </a:solidFill>
                <a:effectLst/>
                <a:latin typeface="+mn-lt"/>
                <a:ea typeface="+mn-ea"/>
                <a:cs typeface="+mn-cs"/>
              </a:rPr>
              <a:t>Ask God for more opportunities to reach those who don’t know Jesus Christ as their Savior from sin. </a:t>
            </a:r>
            <a:endParaRPr lang="en-US" sz="1200" b="1" kern="1200" dirty="0">
              <a:solidFill>
                <a:schemeClr val="tx1"/>
              </a:solidFill>
              <a:effectLst/>
              <a:latin typeface="+mn-lt"/>
              <a:ea typeface="+mn-ea"/>
              <a:cs typeface="+mn-cs"/>
            </a:endParaRPr>
          </a:p>
          <a:p>
            <a:pPr marL="0" lvl="0" indent="0">
              <a:buFont typeface="Arial" panose="020B0604020202020204" pitchFamily="34" charset="0"/>
              <a:buNone/>
            </a:pPr>
            <a:endParaRPr lang="en-US" sz="1200" b="1" kern="1200" dirty="0">
              <a:solidFill>
                <a:schemeClr val="tx1"/>
              </a:solidFill>
              <a:effectLst/>
              <a:latin typeface="+mn-lt"/>
              <a:ea typeface="+mn-ea"/>
              <a:cs typeface="+mn-cs"/>
            </a:endParaRPr>
          </a:p>
          <a:p>
            <a:pPr marL="0" lvl="0" indent="0">
              <a:buFont typeface="Arial" panose="020B0604020202020204" pitchFamily="34" charset="0"/>
              <a:buNone/>
            </a:pPr>
            <a:r>
              <a:rPr lang="en-US" sz="1200" b="1" kern="1200" dirty="0">
                <a:solidFill>
                  <a:schemeClr val="tx1"/>
                </a:solidFill>
                <a:effectLst/>
                <a:latin typeface="+mn-lt"/>
                <a:ea typeface="+mn-ea"/>
                <a:cs typeface="+mn-cs"/>
              </a:rPr>
              <a:t>Share. </a:t>
            </a:r>
            <a:r>
              <a:rPr lang="en-US" sz="1200" b="0" kern="1200" dirty="0">
                <a:solidFill>
                  <a:schemeClr val="tx1"/>
                </a:solidFill>
                <a:effectLst/>
                <a:latin typeface="+mn-lt"/>
                <a:ea typeface="+mn-ea"/>
                <a:cs typeface="+mn-cs"/>
              </a:rPr>
              <a:t>Tell others about the work WELS is doing in the United States and around the world. </a:t>
            </a:r>
            <a:endParaRPr lang="en-US" sz="1200" b="1" kern="1200" dirty="0">
              <a:solidFill>
                <a:schemeClr val="tx1"/>
              </a:solidFill>
              <a:effectLst/>
              <a:latin typeface="+mn-lt"/>
              <a:ea typeface="+mn-ea"/>
              <a:cs typeface="+mn-cs"/>
            </a:endParaRPr>
          </a:p>
          <a:p>
            <a:pPr marL="0" lvl="0" indent="0">
              <a:buFont typeface="Arial" panose="020B0604020202020204" pitchFamily="34" charset="0"/>
              <a:buNone/>
            </a:pPr>
            <a:endParaRPr lang="en-US" sz="1200" b="1" kern="1200" dirty="0">
              <a:solidFill>
                <a:schemeClr val="tx1"/>
              </a:solidFill>
              <a:effectLst/>
              <a:latin typeface="+mn-lt"/>
              <a:ea typeface="+mn-ea"/>
              <a:cs typeface="+mn-cs"/>
            </a:endParaRPr>
          </a:p>
          <a:p>
            <a:pPr marL="0" lvl="0" indent="0">
              <a:buFont typeface="Arial" panose="020B0604020202020204" pitchFamily="34" charset="0"/>
              <a:buNone/>
            </a:pPr>
            <a:r>
              <a:rPr lang="en-US" sz="1200" b="1" kern="1200" dirty="0">
                <a:solidFill>
                  <a:schemeClr val="tx1"/>
                </a:solidFill>
                <a:effectLst/>
                <a:latin typeface="+mn-lt"/>
                <a:ea typeface="+mn-ea"/>
                <a:cs typeface="+mn-cs"/>
              </a:rPr>
              <a:t>Discover. </a:t>
            </a:r>
            <a:r>
              <a:rPr lang="en-US" sz="1200" b="0" kern="1200" dirty="0">
                <a:solidFill>
                  <a:schemeClr val="tx1"/>
                </a:solidFill>
                <a:effectLst/>
                <a:latin typeface="+mn-lt"/>
                <a:ea typeface="+mn-ea"/>
                <a:cs typeface="+mn-cs"/>
              </a:rPr>
              <a:t>Subscribe to Missions emails at wels.net/subscribe and follow us on Facebook and Instagram @WELSMissions. Request a speaker for your next Mission Festival at wels.net/speaker-request. </a:t>
            </a:r>
          </a:p>
          <a:p>
            <a:pPr marL="0" lvl="0" indent="0">
              <a:buFont typeface="Arial" panose="020B0604020202020204" pitchFamily="34" charset="0"/>
              <a:buNone/>
            </a:pPr>
            <a:endParaRPr lang="en-US" sz="1200" b="0" kern="1200" dirty="0">
              <a:solidFill>
                <a:schemeClr val="tx1"/>
              </a:solidFill>
              <a:effectLst/>
              <a:latin typeface="+mn-lt"/>
              <a:ea typeface="+mn-ea"/>
              <a:cs typeface="+mn-cs"/>
            </a:endParaRPr>
          </a:p>
          <a:p>
            <a:pPr marL="0" lvl="0" indent="0">
              <a:buFont typeface="Arial" panose="020B0604020202020204" pitchFamily="34" charset="0"/>
              <a:buNone/>
            </a:pPr>
            <a:r>
              <a:rPr lang="en-US" sz="1200" b="1" kern="1200" dirty="0">
                <a:solidFill>
                  <a:schemeClr val="tx1"/>
                </a:solidFill>
                <a:effectLst/>
                <a:latin typeface="+mn-lt"/>
                <a:ea typeface="+mn-ea"/>
                <a:cs typeface="+mn-cs"/>
              </a:rPr>
              <a:t>GIVE – </a:t>
            </a:r>
            <a:r>
              <a:rPr lang="en-US" sz="1200" b="0" kern="1200" dirty="0">
                <a:solidFill>
                  <a:schemeClr val="tx1"/>
                </a:solidFill>
                <a:effectLst/>
                <a:latin typeface="+mn-lt"/>
                <a:ea typeface="+mn-ea"/>
                <a:cs typeface="+mn-cs"/>
              </a:rPr>
              <a:t>Visit wels.net/</a:t>
            </a:r>
            <a:r>
              <a:rPr lang="en-US" sz="1200" b="0" kern="1200" dirty="0" err="1">
                <a:solidFill>
                  <a:schemeClr val="tx1"/>
                </a:solidFill>
                <a:effectLst/>
                <a:latin typeface="+mn-lt"/>
                <a:ea typeface="+mn-ea"/>
                <a:cs typeface="+mn-cs"/>
              </a:rPr>
              <a:t>missionsgift</a:t>
            </a:r>
            <a:r>
              <a:rPr lang="en-US" sz="1200" b="0" kern="1200" dirty="0">
                <a:solidFill>
                  <a:schemeClr val="tx1"/>
                </a:solidFill>
                <a:effectLst/>
                <a:latin typeface="+mn-lt"/>
                <a:ea typeface="+mn-ea"/>
                <a:cs typeface="+mn-cs"/>
              </a:rPr>
              <a:t> or mail checks with your preferred mission designation (e.g. Home or World Missions) in the memo field to:</a:t>
            </a:r>
          </a:p>
          <a:p>
            <a:pPr marL="457200" lvl="1" indent="0">
              <a:buFont typeface="Arial" panose="020B0604020202020204" pitchFamily="34" charset="0"/>
              <a:buNone/>
            </a:pPr>
            <a:r>
              <a:rPr lang="en-US" sz="1200" b="0" kern="1200" dirty="0">
                <a:solidFill>
                  <a:schemeClr val="tx1"/>
                </a:solidFill>
                <a:effectLst/>
                <a:latin typeface="+mn-lt"/>
                <a:ea typeface="+mn-ea"/>
                <a:cs typeface="+mn-cs"/>
              </a:rPr>
              <a:t>WELS, Attn. Gift Processing</a:t>
            </a:r>
          </a:p>
          <a:p>
            <a:pPr marL="457200" lvl="1" indent="0">
              <a:buFont typeface="Arial" panose="020B0604020202020204" pitchFamily="34" charset="0"/>
              <a:buNone/>
            </a:pPr>
            <a:r>
              <a:rPr lang="en-US" sz="1200" b="0" kern="1200" dirty="0">
                <a:solidFill>
                  <a:schemeClr val="tx1"/>
                </a:solidFill>
                <a:effectLst/>
                <a:latin typeface="+mn-lt"/>
                <a:ea typeface="+mn-ea"/>
                <a:cs typeface="+mn-cs"/>
              </a:rPr>
              <a:t>N16W23377 Stone Ridge Drive</a:t>
            </a:r>
          </a:p>
          <a:p>
            <a:pPr marL="457200" lvl="1" indent="0">
              <a:buFont typeface="Arial" panose="020B0604020202020204" pitchFamily="34" charset="0"/>
              <a:buNone/>
            </a:pPr>
            <a:r>
              <a:rPr lang="en-US" sz="1200" b="0" kern="1200" dirty="0">
                <a:solidFill>
                  <a:schemeClr val="tx1"/>
                </a:solidFill>
                <a:effectLst/>
                <a:latin typeface="+mn-lt"/>
                <a:ea typeface="+mn-ea"/>
                <a:cs typeface="+mn-cs"/>
              </a:rPr>
              <a:t>Waukesha, WI 53188</a:t>
            </a:r>
          </a:p>
        </p:txBody>
      </p:sp>
    </p:spTree>
    <p:extLst>
      <p:ext uri="{BB962C8B-B14F-4D97-AF65-F5344CB8AC3E}">
        <p14:creationId xmlns:p14="http://schemas.microsoft.com/office/powerpoint/2010/main" val="18902431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1543B-5FCA-3F51-5F66-2AB3430495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232D20-2F2D-AA66-5083-8560C1B819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40E3E1-7B40-7D0D-3EEE-72C3D51DF44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2571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As part of the “Commission” priority in WELS’ Long-Range Strategic Plan, the synod envisions a bold expansion of its global gospel outreach—one that culminates in a vibrant fellowship of one million believers inside and outside North America by 2035. From the 150,000 believers in Vietnam to the anticipated declarations of fellowship with various church in Africa and thousands more across Latin America, this isn’t just a numeric milestone—it’s a growing family of faith. The strategic plan supports this vision through their five interwoven goals. </a:t>
            </a:r>
            <a:endParaRPr lang="en-US" sz="1200" dirty="0">
              <a:solidFill>
                <a:schemeClr val="tx1"/>
              </a:solidFill>
              <a:latin typeface="+mn-lt"/>
            </a:endParaRPr>
          </a:p>
        </p:txBody>
      </p:sp>
    </p:spTree>
    <p:extLst>
      <p:ext uri="{BB962C8B-B14F-4D97-AF65-F5344CB8AC3E}">
        <p14:creationId xmlns:p14="http://schemas.microsoft.com/office/powerpoint/2010/main" val="2162460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r>
              <a:rPr lang="en-US" sz="1200" b="0" i="0" kern="1200" dirty="0">
                <a:solidFill>
                  <a:schemeClr val="tx1"/>
                </a:solidFill>
                <a:effectLst/>
                <a:latin typeface="+mn-lt"/>
                <a:ea typeface="+mn-ea"/>
                <a:cs typeface="+mn-cs"/>
              </a:rPr>
              <a:t>The WELS One Africa Team currently works with established church bodies in </a:t>
            </a:r>
            <a:r>
              <a:rPr lang="en-US" sz="1200" b="1" i="0" kern="1200" dirty="0">
                <a:solidFill>
                  <a:schemeClr val="tx1"/>
                </a:solidFill>
                <a:effectLst/>
                <a:latin typeface="+mn-lt"/>
                <a:ea typeface="+mn-ea"/>
                <a:cs typeface="+mn-cs"/>
              </a:rPr>
              <a:t>Cameroon, Ethiopia, Kenya, Malawi, Nigeria, Uganda</a:t>
            </a:r>
            <a:r>
              <a:rPr lang="en-US" sz="1200" b="0" i="0" kern="1200" dirty="0">
                <a:solidFill>
                  <a:schemeClr val="tx1"/>
                </a:solidFill>
                <a:effectLst/>
                <a:latin typeface="+mn-lt"/>
                <a:ea typeface="+mn-ea"/>
                <a:cs typeface="+mn-cs"/>
              </a:rPr>
              <a:t>, and </a:t>
            </a:r>
            <a:r>
              <a:rPr lang="en-US" sz="1200" b="1" i="0" kern="1200" dirty="0">
                <a:solidFill>
                  <a:schemeClr val="tx1"/>
                </a:solidFill>
                <a:effectLst/>
                <a:latin typeface="+mn-lt"/>
                <a:ea typeface="+mn-ea"/>
                <a:cs typeface="+mn-cs"/>
              </a:rPr>
              <a:t>Zambia</a:t>
            </a:r>
            <a:r>
              <a:rPr lang="en-US" sz="1200" b="0" i="0" kern="1200" dirty="0">
                <a:solidFill>
                  <a:schemeClr val="tx1"/>
                </a:solidFill>
                <a:effectLst/>
                <a:latin typeface="+mn-lt"/>
                <a:ea typeface="+mn-ea"/>
                <a:cs typeface="+mn-cs"/>
              </a:rPr>
              <a:t>, partnering in outreach and assisting with theological education programs. The team is also exploring outreach opportunities and following up on promising contacts identified through Multi-Language Production’s </a:t>
            </a:r>
            <a:r>
              <a:rPr lang="en-US" sz="1200" b="0" i="0" u="none" strike="noStrike" kern="1200" dirty="0">
                <a:solidFill>
                  <a:schemeClr val="tx1"/>
                </a:solidFill>
                <a:effectLst/>
                <a:latin typeface="+mn-lt"/>
                <a:ea typeface="+mn-ea"/>
                <a:cs typeface="+mn-cs"/>
                <a:hlinkClick r:id="rId3"/>
              </a:rPr>
              <a:t>TELL program</a:t>
            </a:r>
            <a:r>
              <a:rPr lang="en-US" sz="1200" b="0" i="0" kern="1200" dirty="0">
                <a:solidFill>
                  <a:schemeClr val="tx1"/>
                </a:solidFill>
                <a:effectLst/>
                <a:latin typeface="+mn-lt"/>
                <a:ea typeface="+mn-ea"/>
                <a:cs typeface="+mn-cs"/>
              </a:rPr>
              <a:t> in 15 countries. Nine missionaries serve on the One Africa Team, one of whom works exclusively with the TELL program.</a:t>
            </a:r>
          </a:p>
          <a:p>
            <a:pPr fontAlgn="base"/>
            <a:endParaRPr lang="en-US" sz="1200" b="0"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Fast facts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Mission partners in</a:t>
            </a:r>
            <a:r>
              <a:rPr lang="en-US" sz="1200" b="1" i="0" kern="1200" dirty="0">
                <a:solidFill>
                  <a:schemeClr val="tx1"/>
                </a:solidFill>
                <a:effectLst/>
                <a:latin typeface="+mn-lt"/>
                <a:ea typeface="+mn-ea"/>
                <a:cs typeface="+mn-cs"/>
              </a:rPr>
              <a:t> 7 </a:t>
            </a:r>
            <a:r>
              <a:rPr lang="en-US" sz="1200" b="0" i="0" kern="1200" dirty="0">
                <a:solidFill>
                  <a:schemeClr val="tx1"/>
                </a:solidFill>
                <a:effectLst/>
                <a:latin typeface="+mn-lt"/>
                <a:ea typeface="+mn-ea"/>
                <a:cs typeface="+mn-cs"/>
              </a:rPr>
              <a:t>countries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Exploratory mission work in </a:t>
            </a:r>
            <a:r>
              <a:rPr lang="en-US" sz="1200" b="1" i="0" kern="1200" dirty="0">
                <a:solidFill>
                  <a:schemeClr val="tx1"/>
                </a:solidFill>
                <a:effectLst/>
                <a:latin typeface="+mn-lt"/>
                <a:ea typeface="+mn-ea"/>
                <a:cs typeface="+mn-cs"/>
              </a:rPr>
              <a:t>15 </a:t>
            </a:r>
            <a:r>
              <a:rPr lang="en-US" sz="1200" b="0" i="0" kern="1200" dirty="0">
                <a:solidFill>
                  <a:schemeClr val="tx1"/>
                </a:solidFill>
                <a:effectLst/>
                <a:latin typeface="+mn-lt"/>
                <a:ea typeface="+mn-ea"/>
                <a:cs typeface="+mn-cs"/>
              </a:rPr>
              <a:t>countries (+Senegal by the Board for World Missions)</a:t>
            </a:r>
          </a:p>
          <a:p>
            <a:pPr marL="171450" indent="-171450" fontAlgn="base">
              <a:buFont typeface="Arial" panose="020B0604020202020204" pitchFamily="34" charset="0"/>
              <a:buChar char="•"/>
            </a:pPr>
            <a:r>
              <a:rPr lang="en-US" sz="1200" b="1" i="0" kern="1200" dirty="0">
                <a:solidFill>
                  <a:schemeClr val="tx1"/>
                </a:solidFill>
                <a:effectLst/>
                <a:latin typeface="+mn-lt"/>
                <a:ea typeface="+mn-ea"/>
                <a:cs typeface="+mn-cs"/>
              </a:rPr>
              <a:t>9</a:t>
            </a:r>
            <a:r>
              <a:rPr lang="en-US" sz="1200" b="0" i="0" kern="1200" dirty="0">
                <a:solidFill>
                  <a:schemeClr val="tx1"/>
                </a:solidFill>
                <a:effectLst/>
                <a:latin typeface="+mn-lt"/>
                <a:ea typeface="+mn-ea"/>
                <a:cs typeface="+mn-cs"/>
              </a:rPr>
              <a:t> missionaries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TELL church planters in </a:t>
            </a:r>
            <a:r>
              <a:rPr lang="en-US" sz="1200" b="1" i="0" kern="1200" dirty="0">
                <a:solidFill>
                  <a:schemeClr val="tx1"/>
                </a:solidFill>
                <a:effectLst/>
                <a:latin typeface="+mn-lt"/>
                <a:ea typeface="+mn-ea"/>
                <a:cs typeface="+mn-cs"/>
              </a:rPr>
              <a:t>10</a:t>
            </a:r>
            <a:r>
              <a:rPr lang="en-US" sz="1200" b="0" i="0" kern="1200" dirty="0">
                <a:solidFill>
                  <a:schemeClr val="tx1"/>
                </a:solidFill>
                <a:effectLst/>
                <a:latin typeface="+mn-lt"/>
                <a:ea typeface="+mn-ea"/>
                <a:cs typeface="+mn-cs"/>
              </a:rPr>
              <a:t> countries</a:t>
            </a:r>
          </a:p>
          <a:p>
            <a:pPr fontAlgn="base"/>
            <a:endParaRPr lang="en-US"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052346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In 2023, the Board for World Missions approved a plan to send two missionaries to Senegal to learn the culture and language of the </a:t>
            </a:r>
            <a:r>
              <a:rPr lang="en-US" sz="1200" b="1" i="0" kern="1200" dirty="0">
                <a:solidFill>
                  <a:schemeClr val="tx1"/>
                </a:solidFill>
                <a:effectLst/>
                <a:latin typeface="+mn-lt"/>
                <a:ea typeface="+mn-ea"/>
                <a:cs typeface="+mn-cs"/>
              </a:rPr>
              <a:t>Muslim Wolof tribe</a:t>
            </a:r>
            <a:r>
              <a:rPr lang="en-US" sz="1200" b="0" i="0" kern="1200" dirty="0">
                <a:solidFill>
                  <a:schemeClr val="tx1"/>
                </a:solidFill>
                <a:effectLst/>
                <a:latin typeface="+mn-lt"/>
                <a:ea typeface="+mn-ea"/>
                <a:cs typeface="+mn-cs"/>
              </a:rPr>
              <a:t> in preparation for sharing the gospel and gathering a congregation. The Wolof people make up a large portion of the population and have had very limited exposure to Christianity, making this a new opportunity for “raw” mission work starting from scratch. In February 2026, Director of World Missions Operations Stefan Felgenhauer traveled to Dakar to finalize language and cultural immersion plans that will serve as the first phase of ministry for new missionaries. The visit addressed key logistics such as housing, healthcare, and immigration and formalized partnerships with Africa Consultants International where missionaries will live with host families and receive intensive Wolof language training.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Missionary Dan Kroll, who previously served on the One Africa Team, accepted the call, and Missionary Stephen Gerling was assigned from Wisconsin Lutheran Seminary in May 2026 to serve alongside him in Senegal. Both families will relocate and begin their work in September 2026, pending no unexpected delays. Their first six months will be spent living in with a Muslim Wolof family in Dakar, learning the language and culture, and building relationships that will lay the foundation for future gospel outreach. It is the prayer that this work will not only bring the gospel to the Wolof people but also serve as a resource and encouragement for future outreach in Muslim communities around the world.</a:t>
            </a:r>
          </a:p>
          <a:p>
            <a:endParaRPr lang="en-US" dirty="0"/>
          </a:p>
          <a:p>
            <a:r>
              <a:rPr lang="en-US" dirty="0"/>
              <a:t>Learn more: wels.net/Africa</a:t>
            </a:r>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2065587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marR="0" lvl="0" indent="0" algn="l" defTabSz="914400" rtl="0" eaLnBrk="0" fontAlgn="base" latinLnBrk="0" hangingPunct="0">
              <a:lnSpc>
                <a:spcPct val="107000"/>
              </a:lnSpc>
              <a:spcBef>
                <a:spcPts val="0"/>
              </a:spcBef>
              <a:spcAft>
                <a:spcPts val="800"/>
              </a:spcAft>
              <a:buClrTx/>
              <a:buSzTx/>
              <a:buFontTx/>
              <a:buNone/>
              <a:tabLst/>
              <a:defRPr/>
            </a:pPr>
            <a:r>
              <a:rPr lang="en-US" sz="1200" dirty="0">
                <a:solidFill>
                  <a:schemeClr val="tx1"/>
                </a:solidFill>
                <a:effectLst/>
                <a:latin typeface="+mn-lt"/>
                <a:ea typeface="Calibri" panose="020F0502020204030204" pitchFamily="34" charset="0"/>
                <a:cs typeface="Times New Roman" panose="02020603050405020304" pitchFamily="18" charset="0"/>
              </a:rPr>
              <a:t>The One Africa Team is expanding its outreach and exploring potential partnerships with more than 15 different groups in several countries. Here are some examples:</a:t>
            </a:r>
            <a:endParaRPr lang="en-US" sz="1200" b="1"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ts val="0"/>
              </a:spcBef>
              <a:spcAft>
                <a:spcPts val="800"/>
              </a:spcAft>
              <a:buClrTx/>
              <a:buSzTx/>
              <a:buFont typeface="Arial" panose="020B0604020202020204" pitchFamily="34" charset="0"/>
              <a:buNone/>
              <a:tabLst/>
              <a:defRPr/>
            </a:pPr>
            <a:endParaRPr lang="en-US" sz="1200" b="1" i="0" dirty="0">
              <a:solidFill>
                <a:schemeClr val="tx1"/>
              </a:solidFill>
              <a:effectLst/>
              <a:latin typeface="+mn-lt"/>
            </a:endParaRPr>
          </a:p>
          <a:p>
            <a:pPr marL="0" marR="0" lvl="0" indent="0" algn="l" defTabSz="914400" rtl="0" eaLnBrk="0" fontAlgn="base" latinLnBrk="0" hangingPunct="0">
              <a:lnSpc>
                <a:spcPct val="107000"/>
              </a:lnSpc>
              <a:spcBef>
                <a:spcPts val="0"/>
              </a:spcBef>
              <a:spcAft>
                <a:spcPts val="800"/>
              </a:spcAft>
              <a:buClrTx/>
              <a:buSzTx/>
              <a:buFont typeface="Arial" panose="020B0604020202020204" pitchFamily="34" charset="0"/>
              <a:buNone/>
              <a:tabLst/>
              <a:defRPr/>
            </a:pPr>
            <a:r>
              <a:rPr lang="en-US" sz="1200" b="1" dirty="0">
                <a:solidFill>
                  <a:schemeClr val="tx1"/>
                </a:solidFill>
                <a:effectLst/>
                <a:latin typeface="+mn-lt"/>
                <a:ea typeface="Calibri" panose="020F0502020204030204" pitchFamily="34" charset="0"/>
                <a:cs typeface="Times New Roman" panose="02020603050405020304" pitchFamily="18" charset="0"/>
              </a:rPr>
              <a:t>Liberia (pictured): </a:t>
            </a:r>
            <a:r>
              <a:rPr lang="en-US" sz="1200" b="0" i="0" kern="1200" dirty="0">
                <a:solidFill>
                  <a:schemeClr val="tx1"/>
                </a:solidFill>
                <a:effectLst/>
                <a:latin typeface="+mn-lt"/>
                <a:ea typeface="+mn-ea"/>
                <a:cs typeface="+mn-cs"/>
              </a:rPr>
              <a:t>Lamb of God Lutheran Church and its leader, Pastor Toye Barnard, broke away from a Pentecostal group in 2022 and were introduced to the One Africa Team. They are in stage two of the four-stage process the One Africa Team uses to guide discussions with potential ministry partners. They have purchased a piece of land where they plan to build a church as well as a school.</a:t>
            </a:r>
            <a:endParaRPr lang="en-US" sz="1200"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ts val="0"/>
              </a:spcBef>
              <a:spcAft>
                <a:spcPts val="800"/>
              </a:spcAft>
              <a:buClrTx/>
              <a:buSzTx/>
              <a:buFont typeface="Arial" panose="020B0604020202020204" pitchFamily="34" charset="0"/>
              <a:buNone/>
              <a:tabLst/>
              <a:defRPr/>
            </a:pPr>
            <a:endParaRPr lang="en-US" sz="1200" b="1" i="0" dirty="0">
              <a:solidFill>
                <a:schemeClr val="tx1"/>
              </a:solidFill>
              <a:effectLst/>
              <a:latin typeface="+mn-lt"/>
            </a:endParaRPr>
          </a:p>
          <a:p>
            <a:pPr marL="0" marR="0" lvl="0" indent="0" algn="l" defTabSz="914400" rtl="0" eaLnBrk="0" fontAlgn="base" latinLnBrk="0" hangingPunct="0">
              <a:lnSpc>
                <a:spcPct val="107000"/>
              </a:lnSpc>
              <a:spcBef>
                <a:spcPts val="0"/>
              </a:spcBef>
              <a:spcAft>
                <a:spcPts val="800"/>
              </a:spcAft>
              <a:buClrTx/>
              <a:buSzTx/>
              <a:buFont typeface="Arial" panose="020B0604020202020204" pitchFamily="34" charset="0"/>
              <a:buNone/>
              <a:tabLst/>
              <a:defRPr/>
            </a:pPr>
            <a:r>
              <a:rPr lang="en-US" sz="1200" b="1" i="0" dirty="0">
                <a:solidFill>
                  <a:schemeClr val="tx1"/>
                </a:solidFill>
                <a:effectLst/>
                <a:latin typeface="+mn-lt"/>
              </a:rPr>
              <a:t>Cameroon</a:t>
            </a:r>
            <a:r>
              <a:rPr lang="en-US" sz="1200" b="0" i="0" dirty="0">
                <a:solidFill>
                  <a:schemeClr val="tx1"/>
                </a:solidFill>
                <a:effectLst/>
                <a:latin typeface="+mn-lt"/>
              </a:rPr>
              <a:t>: </a:t>
            </a:r>
            <a:r>
              <a:rPr lang="en-US" sz="1200" b="0" i="0" kern="1200" dirty="0">
                <a:solidFill>
                  <a:schemeClr val="tx1"/>
                </a:solidFill>
                <a:effectLst/>
                <a:latin typeface="+mn-lt"/>
                <a:ea typeface="+mn-ea"/>
                <a:cs typeface="+mn-cs"/>
              </a:rPr>
              <a:t>Holy Trinity Lutheran Synod consists of St. John's congregation in </a:t>
            </a:r>
            <a:r>
              <a:rPr lang="en-US" sz="1200" b="0" i="0" kern="1200" dirty="0" err="1">
                <a:solidFill>
                  <a:schemeClr val="tx1"/>
                </a:solidFill>
                <a:effectLst/>
                <a:latin typeface="+mn-lt"/>
                <a:ea typeface="+mn-ea"/>
                <a:cs typeface="+mn-cs"/>
              </a:rPr>
              <a:t>Fondonera</a:t>
            </a:r>
            <a:r>
              <a:rPr lang="en-US" sz="1200" b="0" i="0" kern="1200" dirty="0">
                <a:solidFill>
                  <a:schemeClr val="tx1"/>
                </a:solidFill>
                <a:effectLst/>
                <a:latin typeface="+mn-lt"/>
                <a:ea typeface="+mn-ea"/>
                <a:cs typeface="+mn-cs"/>
              </a:rPr>
              <a:t>, as well as its various daughter churches and preaching stations throughout the region. They are served by Pastor Julius </a:t>
            </a:r>
            <a:r>
              <a:rPr lang="en-US" sz="1200" b="0" i="0" kern="1200" dirty="0" err="1">
                <a:solidFill>
                  <a:schemeClr val="tx1"/>
                </a:solidFill>
                <a:effectLst/>
                <a:latin typeface="+mn-lt"/>
                <a:ea typeface="+mn-ea"/>
                <a:cs typeface="+mn-cs"/>
              </a:rPr>
              <a:t>Nkwetta</a:t>
            </a:r>
            <a:r>
              <a:rPr lang="en-US" sz="1200" b="0" i="0" kern="1200" dirty="0">
                <a:solidFill>
                  <a:schemeClr val="tx1"/>
                </a:solidFill>
                <a:effectLst/>
                <a:latin typeface="+mn-lt"/>
                <a:ea typeface="+mn-ea"/>
                <a:cs typeface="+mn-cs"/>
              </a:rPr>
              <a:t>. One Africa Team missionaries meet with Pastor </a:t>
            </a:r>
            <a:r>
              <a:rPr lang="en-US" sz="1200" b="0" i="0" kern="1200" dirty="0" err="1">
                <a:solidFill>
                  <a:schemeClr val="tx1"/>
                </a:solidFill>
                <a:effectLst/>
                <a:latin typeface="+mn-lt"/>
                <a:ea typeface="+mn-ea"/>
                <a:cs typeface="+mn-cs"/>
              </a:rPr>
              <a:t>Nkwetta</a:t>
            </a:r>
            <a:r>
              <a:rPr lang="en-US" sz="1200" b="0" i="0" kern="1200" dirty="0">
                <a:solidFill>
                  <a:schemeClr val="tx1"/>
                </a:solidFill>
                <a:effectLst/>
                <a:latin typeface="+mn-lt"/>
                <a:ea typeface="+mn-ea"/>
                <a:cs typeface="+mn-cs"/>
              </a:rPr>
              <a:t> and his leadership in the city of Douala, Cameroon, for doctrinal workshops. Holy Trinity would like to begin a ministry to university students in the regional hub of </a:t>
            </a:r>
            <a:r>
              <a:rPr lang="en-US" sz="1200" b="0" i="0" kern="1200" dirty="0" err="1">
                <a:solidFill>
                  <a:schemeClr val="tx1"/>
                </a:solidFill>
                <a:effectLst/>
                <a:latin typeface="+mn-lt"/>
                <a:ea typeface="+mn-ea"/>
                <a:cs typeface="+mn-cs"/>
              </a:rPr>
              <a:t>Dschang</a:t>
            </a:r>
            <a:r>
              <a:rPr lang="en-US" sz="1200" b="0" i="0" kern="1200" dirty="0">
                <a:solidFill>
                  <a:schemeClr val="tx1"/>
                </a:solidFill>
                <a:effectLst/>
                <a:latin typeface="+mn-lt"/>
                <a:ea typeface="+mn-ea"/>
                <a:cs typeface="+mn-cs"/>
              </a:rPr>
              <a:t>.</a:t>
            </a:r>
            <a:endParaRPr lang="en-US" sz="1200" b="1"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ts val="0"/>
              </a:spcBef>
              <a:spcAft>
                <a:spcPts val="800"/>
              </a:spcAft>
              <a:buClrTx/>
              <a:buSzTx/>
              <a:buFont typeface="Arial" panose="020B0604020202020204" pitchFamily="34" charset="0"/>
              <a:buNone/>
              <a:tabLst/>
              <a:defRPr/>
            </a:pPr>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7000"/>
              </a:lnSpc>
              <a:spcBef>
                <a:spcPts val="0"/>
              </a:spcBef>
              <a:spcAft>
                <a:spcPts val="800"/>
              </a:spcAft>
              <a:buClrTx/>
              <a:buSzTx/>
              <a:buFont typeface="Arial" panose="020B0604020202020204" pitchFamily="34" charset="0"/>
              <a:buNone/>
              <a:tabLst/>
              <a:defRPr/>
            </a:pPr>
            <a:r>
              <a:rPr lang="en-US" sz="1200" b="1" dirty="0">
                <a:solidFill>
                  <a:schemeClr val="tx1"/>
                </a:solidFill>
                <a:effectLst/>
                <a:latin typeface="+mn-lt"/>
                <a:ea typeface="Calibri" panose="020F0502020204030204" pitchFamily="34" charset="0"/>
                <a:cs typeface="Times New Roman" panose="02020603050405020304" pitchFamily="18" charset="0"/>
              </a:rPr>
              <a:t>Ethiopia</a:t>
            </a:r>
          </a:p>
          <a:p>
            <a:pPr marL="628650" marR="0" lvl="1" indent="-171450" algn="l" defTabSz="914400" rtl="0" eaLnBrk="0" fontAlgn="base" latinLnBrk="0" hangingPunct="0">
              <a:lnSpc>
                <a:spcPct val="107000"/>
              </a:lnSpc>
              <a:spcBef>
                <a:spcPts val="0"/>
              </a:spcBef>
              <a:spcAft>
                <a:spcPts val="800"/>
              </a:spcAft>
              <a:buClrTx/>
              <a:buSzTx/>
              <a:buFont typeface="Arial" panose="020B0604020202020204" pitchFamily="34" charset="0"/>
              <a:buChar char="•"/>
              <a:tabLst/>
              <a:defRPr/>
            </a:pPr>
            <a:r>
              <a:rPr lang="en-US" sz="1200" b="0" i="0" kern="1200" dirty="0" err="1">
                <a:solidFill>
                  <a:schemeClr val="tx1"/>
                </a:solidFill>
                <a:effectLst/>
                <a:latin typeface="+mn-lt"/>
                <a:ea typeface="+mn-ea"/>
                <a:cs typeface="+mn-cs"/>
              </a:rPr>
              <a:t>Opiew</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Okugn</a:t>
            </a:r>
            <a:r>
              <a:rPr lang="en-US" sz="1200" b="0" i="0" kern="1200" dirty="0">
                <a:solidFill>
                  <a:schemeClr val="tx1"/>
                </a:solidFill>
                <a:effectLst/>
                <a:latin typeface="+mn-lt"/>
                <a:ea typeface="+mn-ea"/>
                <a:cs typeface="+mn-cs"/>
              </a:rPr>
              <a:t> connected with the One Africa Team in 2018. He formed the </a:t>
            </a:r>
            <a:r>
              <a:rPr lang="en-US" sz="1200" b="0" i="0" kern="1200" dirty="0" err="1">
                <a:solidFill>
                  <a:schemeClr val="tx1"/>
                </a:solidFill>
                <a:effectLst/>
                <a:latin typeface="+mn-lt"/>
                <a:ea typeface="+mn-ea"/>
                <a:cs typeface="+mn-cs"/>
              </a:rPr>
              <a:t>Gambella</a:t>
            </a:r>
            <a:r>
              <a:rPr lang="en-US" sz="1200" b="0" i="0" kern="1200" dirty="0">
                <a:solidFill>
                  <a:schemeClr val="tx1"/>
                </a:solidFill>
                <a:effectLst/>
                <a:latin typeface="+mn-lt"/>
                <a:ea typeface="+mn-ea"/>
                <a:cs typeface="+mn-cs"/>
              </a:rPr>
              <a:t> Evangelical Lutheran Church after studying in Multi-Language Production’s TELL program. They currently worship in a temporary building on a member's property. They are in stage three of the four-stage process the One Africa Team uses to guide discussions with potential ministry partners.</a:t>
            </a:r>
          </a:p>
          <a:p>
            <a:pPr marL="628650" marR="0" lvl="1" indent="-171450" algn="l" defTabSz="914400" rtl="0" eaLnBrk="0" fontAlgn="base" latinLnBrk="0" hangingPunct="0">
              <a:lnSpc>
                <a:spcPct val="107000"/>
              </a:lnSpc>
              <a:spcBef>
                <a:spcPts val="0"/>
              </a:spcBef>
              <a:spcAft>
                <a:spcPts val="80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Because of civil war in South Sudan, many members of the Nuer tribe live in refugee camps throughout Africa. Refugees in the U.S. have connected the One Africa Team with contacts in </a:t>
            </a:r>
            <a:r>
              <a:rPr lang="en-US" sz="1200" b="0" i="0" kern="1200" dirty="0" err="1">
                <a:solidFill>
                  <a:schemeClr val="tx1"/>
                </a:solidFill>
                <a:effectLst/>
                <a:latin typeface="+mn-lt"/>
                <a:ea typeface="+mn-ea"/>
                <a:cs typeface="+mn-cs"/>
              </a:rPr>
              <a:t>Gambella</a:t>
            </a:r>
            <a:r>
              <a:rPr lang="en-US" sz="1200" b="0" i="0" kern="1200" dirty="0">
                <a:solidFill>
                  <a:schemeClr val="tx1"/>
                </a:solidFill>
                <a:effectLst/>
                <a:latin typeface="+mn-lt"/>
                <a:ea typeface="+mn-ea"/>
                <a:cs typeface="+mn-cs"/>
              </a:rPr>
              <a:t>, Ethiopia. One Nuer man has graduated from Maor Theological Seminary of the Lutheran Church of Ethiopia in Bishoftu and is serving the Nuer community in </a:t>
            </a:r>
            <a:r>
              <a:rPr lang="en-US" sz="1200" b="0" i="0" kern="1200" dirty="0" err="1">
                <a:solidFill>
                  <a:schemeClr val="tx1"/>
                </a:solidFill>
                <a:effectLst/>
                <a:latin typeface="+mn-lt"/>
                <a:ea typeface="+mn-ea"/>
                <a:cs typeface="+mn-cs"/>
              </a:rPr>
              <a:t>Gambella</a:t>
            </a:r>
            <a:r>
              <a:rPr lang="en-US" sz="1200" b="0" i="0" kern="1200" dirty="0">
                <a:solidFill>
                  <a:schemeClr val="tx1"/>
                </a:solidFill>
                <a:effectLst/>
                <a:latin typeface="+mn-lt"/>
                <a:ea typeface="+mn-ea"/>
                <a:cs typeface="+mn-cs"/>
              </a:rPr>
              <a:t>.</a:t>
            </a:r>
          </a:p>
          <a:p>
            <a:pPr marL="0" marR="0" lvl="0" indent="0" algn="l" defTabSz="914400" rtl="0" eaLnBrk="0" fontAlgn="base" latinLnBrk="0" hangingPunct="0">
              <a:lnSpc>
                <a:spcPct val="107000"/>
              </a:lnSpc>
              <a:spcBef>
                <a:spcPts val="0"/>
              </a:spcBef>
              <a:spcAft>
                <a:spcPts val="800"/>
              </a:spcAft>
              <a:buClrTx/>
              <a:buSzTx/>
              <a:buFont typeface="Arial" panose="020B0604020202020204" pitchFamily="34" charset="0"/>
              <a:buNone/>
              <a:tabLst/>
              <a:defRPr/>
            </a:pPr>
            <a:endParaRPr lang="en-US" sz="1200" b="1"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ts val="0"/>
              </a:spcBef>
              <a:spcAft>
                <a:spcPts val="800"/>
              </a:spcAft>
              <a:buClrTx/>
              <a:buSzTx/>
              <a:buFont typeface="Arial" panose="020B0604020202020204" pitchFamily="34" charset="0"/>
              <a:buNone/>
              <a:tabLst/>
              <a:defRPr/>
            </a:pPr>
            <a:r>
              <a:rPr lang="en-US" sz="1200" b="1" dirty="0">
                <a:solidFill>
                  <a:schemeClr val="tx1"/>
                </a:solidFill>
                <a:effectLst/>
                <a:latin typeface="+mn-lt"/>
                <a:ea typeface="Calibri" panose="020F0502020204030204" pitchFamily="34" charset="0"/>
                <a:cs typeface="Times New Roman" panose="02020603050405020304" pitchFamily="18" charset="0"/>
              </a:rPr>
              <a:t>Sudan: </a:t>
            </a:r>
            <a:r>
              <a:rPr lang="en-US" sz="1200" b="0" dirty="0">
                <a:solidFill>
                  <a:schemeClr val="tx1"/>
                </a:solidFill>
                <a:effectLst/>
                <a:latin typeface="+mn-lt"/>
                <a:ea typeface="Calibri" panose="020F0502020204030204" pitchFamily="34" charset="0"/>
                <a:cs typeface="Times New Roman" panose="02020603050405020304" pitchFamily="18" charset="0"/>
              </a:rPr>
              <a:t>T</a:t>
            </a:r>
            <a:r>
              <a:rPr lang="en-US" sz="1200" dirty="0">
                <a:solidFill>
                  <a:schemeClr val="tx1"/>
                </a:solidFill>
                <a:effectLst/>
                <a:latin typeface="+mn-lt"/>
                <a:ea typeface="Calibri" panose="020F0502020204030204" pitchFamily="34" charset="0"/>
                <a:cs typeface="Times New Roman" panose="02020603050405020304" pitchFamily="18" charset="0"/>
              </a:rPr>
              <a:t>hey are in contact with the Lutheran Church of Sudan (LCS), an Arabic-speaking group with approximately 16,000 members, though visa and passport issues have delayed in-person meetings. </a:t>
            </a:r>
          </a:p>
          <a:p>
            <a:pPr marL="0" marR="0" lvl="0" indent="0" algn="l" defTabSz="914400" rtl="0" eaLnBrk="0" fontAlgn="base" latinLnBrk="0" hangingPunct="0">
              <a:lnSpc>
                <a:spcPct val="107000"/>
              </a:lnSpc>
              <a:spcBef>
                <a:spcPts val="0"/>
              </a:spcBef>
              <a:spcAft>
                <a:spcPts val="800"/>
              </a:spcAft>
              <a:buClrTx/>
              <a:buSzTx/>
              <a:buFont typeface="Arial" panose="020B0604020202020204" pitchFamily="34" charset="0"/>
              <a:buNone/>
              <a:tabLst/>
              <a:defRPr/>
            </a:pPr>
            <a:endParaRPr lang="en-US" sz="1200" b="1"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ts val="0"/>
              </a:spcBef>
              <a:spcAft>
                <a:spcPts val="800"/>
              </a:spcAft>
              <a:buClrTx/>
              <a:buSzTx/>
              <a:buFont typeface="Arial" panose="020B0604020202020204" pitchFamily="34" charset="0"/>
              <a:buNone/>
              <a:tabLst/>
              <a:defRPr/>
            </a:pPr>
            <a:r>
              <a:rPr lang="en-US" sz="1200" b="1" dirty="0">
                <a:solidFill>
                  <a:schemeClr val="tx1"/>
                </a:solidFill>
                <a:effectLst/>
                <a:latin typeface="+mn-lt"/>
                <a:ea typeface="Calibri" panose="020F0502020204030204" pitchFamily="34" charset="0"/>
                <a:cs typeface="Times New Roman" panose="02020603050405020304" pitchFamily="18" charset="0"/>
              </a:rPr>
              <a:t>Tanzania: </a:t>
            </a:r>
            <a:r>
              <a:rPr lang="en-US" sz="1200" b="0" i="0" kern="1200" dirty="0">
                <a:solidFill>
                  <a:schemeClr val="tx1"/>
                </a:solidFill>
                <a:effectLst/>
                <a:latin typeface="+mn-lt"/>
                <a:ea typeface="+mn-ea"/>
                <a:cs typeface="+mn-cs"/>
              </a:rPr>
              <a:t>The Africa Mission Evangelism Church (AMEC) split from a larger group of Tanzanian Lutherans in the mid-1990s. The One Africa Team has visited this group two to three times a year since 2021. AMEC is in five provinces of Tanzania and has 81 congregations, which are served by their 65 pastors. They serve about 13,000 members.</a:t>
            </a:r>
            <a:endParaRPr lang="en-US" sz="1200"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ts val="0"/>
              </a:spcBef>
              <a:spcAft>
                <a:spcPts val="800"/>
              </a:spcAft>
              <a:buClrTx/>
              <a:buSzTx/>
              <a:buFont typeface="Arial" panose="020B0604020202020204" pitchFamily="34" charset="0"/>
              <a:buNone/>
              <a:tabLst/>
              <a:defRPr/>
            </a:pPr>
            <a:endParaRPr lang="en-US" sz="1200"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ts val="0"/>
              </a:spcBef>
              <a:spcAft>
                <a:spcPts val="800"/>
              </a:spcAft>
              <a:buClrTx/>
              <a:buSzTx/>
              <a:buFont typeface="Arial" panose="020B0604020202020204" pitchFamily="34" charset="0"/>
              <a:buNone/>
              <a:tabLst/>
              <a:defRPr/>
            </a:pPr>
            <a:r>
              <a:rPr lang="en-US" sz="1200" dirty="0">
                <a:solidFill>
                  <a:schemeClr val="tx1"/>
                </a:solidFill>
                <a:effectLst/>
                <a:latin typeface="+mn-lt"/>
                <a:ea typeface="Calibri" panose="020F0502020204030204" pitchFamily="34" charset="0"/>
                <a:cs typeface="Times New Roman" panose="02020603050405020304" pitchFamily="18" charset="0"/>
              </a:rPr>
              <a:t>Learn more at </a:t>
            </a:r>
            <a:r>
              <a:rPr lang="en-US" sz="1200" b="1" dirty="0">
                <a:solidFill>
                  <a:schemeClr val="tx1"/>
                </a:solidFill>
                <a:effectLst/>
                <a:latin typeface="+mn-lt"/>
                <a:ea typeface="Calibri" panose="020F0502020204030204" pitchFamily="34" charset="0"/>
                <a:cs typeface="Times New Roman" panose="02020603050405020304" pitchFamily="18" charset="0"/>
              </a:rPr>
              <a:t>wels.net/</a:t>
            </a:r>
            <a:r>
              <a:rPr lang="en-US" sz="1200" b="1" dirty="0" err="1">
                <a:solidFill>
                  <a:schemeClr val="tx1"/>
                </a:solidFill>
                <a:effectLst/>
                <a:latin typeface="+mn-lt"/>
                <a:ea typeface="Calibri" panose="020F0502020204030204" pitchFamily="34" charset="0"/>
                <a:cs typeface="Times New Roman" panose="02020603050405020304" pitchFamily="18" charset="0"/>
              </a:rPr>
              <a:t>africa</a:t>
            </a:r>
            <a:r>
              <a:rPr lang="en-US" sz="1200" dirty="0">
                <a:solidFill>
                  <a:schemeClr val="tx1"/>
                </a:solidFill>
                <a:effectLst/>
                <a:latin typeface="+mn-lt"/>
                <a:ea typeface="Calibri" panose="020F0502020204030204" pitchFamily="34" charset="0"/>
                <a:cs typeface="Times New Roman" panose="02020603050405020304" pitchFamily="18" charset="0"/>
              </a:rPr>
              <a:t>.</a:t>
            </a:r>
            <a:endParaRPr lang="en-US" sz="1200" kern="100" dirty="0">
              <a:solidFill>
                <a:schemeClr val="tx1"/>
              </a:solidFill>
              <a:effectLst/>
              <a:latin typeface="+mn-lt"/>
              <a:ea typeface="DengXian" panose="020B0503020204020204" pitchFamily="2" charset="-122"/>
            </a:endParaRPr>
          </a:p>
        </p:txBody>
      </p:sp>
    </p:spTree>
    <p:extLst>
      <p:ext uri="{BB962C8B-B14F-4D97-AF65-F5344CB8AC3E}">
        <p14:creationId xmlns:p14="http://schemas.microsoft.com/office/powerpoint/2010/main" val="2939292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r>
              <a:rPr lang="en-US" sz="1200" b="0" i="0" kern="1200" dirty="0">
                <a:solidFill>
                  <a:schemeClr val="tx1"/>
                </a:solidFill>
                <a:effectLst/>
                <a:latin typeface="+mn-lt"/>
                <a:ea typeface="+mn-ea"/>
                <a:cs typeface="+mn-cs"/>
              </a:rPr>
              <a:t>The</a:t>
            </a:r>
            <a:r>
              <a:rPr lang="en-US" sz="1200" b="1" i="0" kern="1200" dirty="0">
                <a:solidFill>
                  <a:schemeClr val="tx1"/>
                </a:solidFill>
                <a:effectLst/>
                <a:latin typeface="+mn-lt"/>
                <a:ea typeface="+mn-ea"/>
                <a:cs typeface="+mn-cs"/>
              </a:rPr>
              <a:t> Asia-Oceania Team</a:t>
            </a:r>
            <a:r>
              <a:rPr lang="en-US" sz="1200" b="0" i="0" kern="1200" dirty="0">
                <a:solidFill>
                  <a:schemeClr val="tx1"/>
                </a:solidFill>
                <a:effectLst/>
                <a:latin typeface="+mn-lt"/>
                <a:ea typeface="+mn-ea"/>
                <a:cs typeface="+mn-cs"/>
              </a:rPr>
              <a:t> is made up of 19 missionaries serving 19 different countries throughout Asia and Oceania</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The team—with members in Thailand, Hong Kong, the Philippines, and Australia—partners with God’s people to equip, encourage, and empower others to bring the good news of Jesus Christ to the billions still lost in darkness. The Asia-Oceania Team explores new mission opportunities, supports existing sister synods, and trains current and future leaders for service in their churches through Asia Lutheran Seminary.</a:t>
            </a:r>
          </a:p>
          <a:p>
            <a:pPr fontAlgn="base"/>
            <a:endParaRPr lang="en-US" sz="1200" b="1"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Fast facts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Mission partners in </a:t>
            </a:r>
            <a:r>
              <a:rPr lang="en-US" sz="1200" b="1" i="0" kern="1200" dirty="0">
                <a:solidFill>
                  <a:schemeClr val="tx1"/>
                </a:solidFill>
                <a:effectLst/>
                <a:latin typeface="+mn-lt"/>
                <a:ea typeface="+mn-ea"/>
                <a:cs typeface="+mn-cs"/>
              </a:rPr>
              <a:t>16</a:t>
            </a:r>
            <a:r>
              <a:rPr lang="en-US" sz="1200" b="0" i="0" kern="1200" dirty="0">
                <a:solidFill>
                  <a:schemeClr val="tx1"/>
                </a:solidFill>
                <a:effectLst/>
                <a:latin typeface="+mn-lt"/>
                <a:ea typeface="+mn-ea"/>
                <a:cs typeface="+mn-cs"/>
              </a:rPr>
              <a:t> countries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Exploratory mission work in</a:t>
            </a:r>
            <a:r>
              <a:rPr lang="en-US" sz="1200" b="1" i="0" kern="1200" dirty="0">
                <a:solidFill>
                  <a:schemeClr val="tx1"/>
                </a:solidFill>
                <a:effectLst/>
                <a:latin typeface="+mn-lt"/>
                <a:ea typeface="+mn-ea"/>
                <a:cs typeface="+mn-cs"/>
              </a:rPr>
              <a:t> 3</a:t>
            </a:r>
            <a:r>
              <a:rPr lang="en-US" sz="1200" b="0" i="0" kern="1200" dirty="0">
                <a:solidFill>
                  <a:schemeClr val="tx1"/>
                </a:solidFill>
                <a:effectLst/>
                <a:latin typeface="+mn-lt"/>
                <a:ea typeface="+mn-ea"/>
                <a:cs typeface="+mn-cs"/>
              </a:rPr>
              <a:t> additional countries</a:t>
            </a:r>
          </a:p>
          <a:p>
            <a:pPr marL="171450" indent="-171450" fontAlgn="base">
              <a:buFont typeface="Arial" panose="020B0604020202020204" pitchFamily="34" charset="0"/>
              <a:buChar char="•"/>
            </a:pPr>
            <a:r>
              <a:rPr lang="en-US" sz="1200" b="1" i="0" kern="1200" dirty="0">
                <a:solidFill>
                  <a:schemeClr val="tx1"/>
                </a:solidFill>
                <a:effectLst/>
                <a:latin typeface="+mn-lt"/>
                <a:ea typeface="+mn-ea"/>
                <a:cs typeface="+mn-cs"/>
              </a:rPr>
              <a:t>19</a:t>
            </a:r>
            <a:r>
              <a:rPr lang="en-US" sz="1200" b="0" i="0" kern="1200" dirty="0">
                <a:solidFill>
                  <a:schemeClr val="tx1"/>
                </a:solidFill>
                <a:effectLst/>
                <a:latin typeface="+mn-lt"/>
                <a:ea typeface="+mn-ea"/>
                <a:cs typeface="+mn-cs"/>
              </a:rPr>
              <a:t> missionaries</a:t>
            </a:r>
          </a:p>
        </p:txBody>
      </p:sp>
    </p:spTree>
    <p:extLst>
      <p:ext uri="{BB962C8B-B14F-4D97-AF65-F5344CB8AC3E}">
        <p14:creationId xmlns:p14="http://schemas.microsoft.com/office/powerpoint/2010/main" val="2261588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base">
              <a:buFont typeface="Arial" panose="020B0604020202020204" pitchFamily="34" charset="0"/>
              <a:buChar char="•"/>
            </a:pPr>
            <a:r>
              <a:rPr lang="en-US" sz="1200" b="1" i="0" kern="1200" dirty="0">
                <a:solidFill>
                  <a:schemeClr val="tx1"/>
                </a:solidFill>
                <a:effectLst/>
                <a:latin typeface="+mn-lt"/>
                <a:ea typeface="+mn-ea"/>
                <a:cs typeface="+mn-cs"/>
              </a:rPr>
              <a:t>8,275</a:t>
            </a:r>
            <a:r>
              <a:rPr lang="en-US" sz="1200" b="0" i="0" kern="1200" dirty="0">
                <a:solidFill>
                  <a:schemeClr val="tx1"/>
                </a:solidFill>
                <a:effectLst/>
                <a:latin typeface="+mn-lt"/>
                <a:ea typeface="+mn-ea"/>
                <a:cs typeface="+mn-cs"/>
              </a:rPr>
              <a:t> people baptized in Asia-Oceania in 2025</a:t>
            </a:r>
          </a:p>
          <a:p>
            <a:pPr marL="171450" indent="-171450" fontAlgn="base">
              <a:buFont typeface="Arial" panose="020B0604020202020204" pitchFamily="34" charset="0"/>
              <a:buChar char="•"/>
            </a:pPr>
            <a:r>
              <a:rPr lang="en-US" sz="1200" b="1" i="0" kern="1200" dirty="0">
                <a:solidFill>
                  <a:schemeClr val="tx1"/>
                </a:solidFill>
                <a:effectLst/>
                <a:latin typeface="+mn-lt"/>
                <a:ea typeface="+mn-ea"/>
                <a:cs typeface="+mn-cs"/>
              </a:rPr>
              <a:t>110,000+</a:t>
            </a:r>
            <a:r>
              <a:rPr lang="en-US" sz="1200" b="0" i="0" kern="1200" dirty="0">
                <a:solidFill>
                  <a:schemeClr val="tx1"/>
                </a:solidFill>
                <a:effectLst/>
                <a:latin typeface="+mn-lt"/>
                <a:ea typeface="+mn-ea"/>
                <a:cs typeface="+mn-cs"/>
              </a:rPr>
              <a:t> people gathered weekly around God’s Word in 2025 throughout Asia-Oceania</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Pictured: </a:t>
            </a:r>
            <a:r>
              <a:rPr lang="en-US" sz="1200" b="0" i="0" dirty="0">
                <a:solidFill>
                  <a:srgbClr val="333333"/>
                </a:solidFill>
                <a:effectLst/>
                <a:latin typeface="lato" panose="020F0502020204030203" pitchFamily="34" charset="0"/>
              </a:rPr>
              <a:t>Rev. Titus Tse, retired chairman of SALEM in Hong Kong, baptized a child in October 2025 at the new Chinese mission in New Zealand. A second adult man was also baptized at the service. </a:t>
            </a:r>
            <a:r>
              <a:rPr lang="en-US" sz="1200" b="1" i="0" kern="1200" dirty="0">
                <a:solidFill>
                  <a:schemeClr val="tx1"/>
                </a:solidFill>
                <a:effectLst/>
                <a:latin typeface="+mn-lt"/>
                <a:ea typeface="+mn-ea"/>
                <a:cs typeface="+mn-cs"/>
              </a:rPr>
              <a:t> </a:t>
            </a:r>
          </a:p>
          <a:p>
            <a:endParaRPr lang="en-US" dirty="0"/>
          </a:p>
        </p:txBody>
      </p:sp>
    </p:spTree>
    <p:extLst>
      <p:ext uri="{BB962C8B-B14F-4D97-AF65-F5344CB8AC3E}">
        <p14:creationId xmlns:p14="http://schemas.microsoft.com/office/powerpoint/2010/main" val="1416779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10827EDA-D547-4C8B-A2FD-FD59FE61F61C}" type="datetimeFigureOut">
              <a:rPr lang="en-US" smtClean="0">
                <a:solidFill>
                  <a:prstClr val="black">
                    <a:tint val="75000"/>
                  </a:prstClr>
                </a:solidFill>
              </a:rPr>
              <a:pPr>
                <a:defRPr/>
              </a:pPr>
              <a:t>6/5/2026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B414FC66-B231-42BF-BC67-ABE8AE0FD8E5}"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F436216-5B8D-4CBC-B9D6-6A34CF6ADE96}" type="datetimeFigureOut">
              <a:rPr lang="en-US" smtClean="0">
                <a:solidFill>
                  <a:prstClr val="black">
                    <a:tint val="75000"/>
                  </a:prstClr>
                </a:solidFill>
              </a:rPr>
              <a:pPr>
                <a:defRPr/>
              </a:pPr>
              <a:t>6/5/2026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81F1092-FD04-4C31-88E2-C8E2348770AF}"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49C552B1-49CA-4BC2-95E6-98337AD9E2A5}" type="datetimeFigureOut">
              <a:rPr lang="en-US" smtClean="0">
                <a:solidFill>
                  <a:prstClr val="black">
                    <a:tint val="75000"/>
                  </a:prstClr>
                </a:solidFill>
              </a:rPr>
              <a:pPr>
                <a:defRPr/>
              </a:pPr>
              <a:t>6/5/2026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20EF862-1507-441D-AF79-48B39C10F228}"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8196080-B505-47A6-A278-F6A016852389}" type="datetimeFigureOut">
              <a:rPr lang="en-US" smtClean="0">
                <a:solidFill>
                  <a:prstClr val="black">
                    <a:tint val="75000"/>
                  </a:prstClr>
                </a:solidFill>
              </a:rPr>
              <a:pPr>
                <a:defRPr/>
              </a:pPr>
              <a:t>6/5/2026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BDF2598A-7889-4DCF-B841-F14C501D5475}"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809BFAC-4BBB-4C6E-99B2-C012F7FFE41B}" type="datetimeFigureOut">
              <a:rPr lang="en-US" smtClean="0">
                <a:solidFill>
                  <a:prstClr val="black">
                    <a:tint val="75000"/>
                  </a:prstClr>
                </a:solidFill>
              </a:rPr>
              <a:pPr>
                <a:defRPr/>
              </a:pPr>
              <a:t>6/5/2026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2B4D833-A80A-4603-880B-7991995A34C2}"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C0602687-336C-477A-B858-210060FDD163}" type="datetimeFigureOut">
              <a:rPr lang="en-US" smtClean="0">
                <a:solidFill>
                  <a:prstClr val="black">
                    <a:tint val="75000"/>
                  </a:prstClr>
                </a:solidFill>
              </a:rPr>
              <a:pPr>
                <a:defRPr/>
              </a:pPr>
              <a:t>6/5/2026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6E30899-3768-4191-B019-F31DA4865F92}"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DBAC8912-E195-4787-A03C-CD408178B1FE}" type="datetimeFigureOut">
              <a:rPr lang="en-US" smtClean="0">
                <a:solidFill>
                  <a:prstClr val="black">
                    <a:tint val="75000"/>
                  </a:prstClr>
                </a:solidFill>
              </a:rPr>
              <a:pPr>
                <a:defRPr/>
              </a:pPr>
              <a:t>6/5/2026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FFFB3C7-AB24-4F99-B609-7FF3FF7BB8EC}"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8B87C63E-325F-4276-B168-B8D16E139F00}" type="datetimeFigureOut">
              <a:rPr lang="en-US" smtClean="0">
                <a:solidFill>
                  <a:prstClr val="black">
                    <a:tint val="75000"/>
                  </a:prstClr>
                </a:solidFill>
              </a:rPr>
              <a:pPr>
                <a:defRPr/>
              </a:pPr>
              <a:t>6/5/2026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D37A2A96-321C-4F3F-9ACC-C3285E1F9C7E}"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EBE23E5F-0F4E-4193-BDCC-DFF104C120FA}" type="datetimeFigureOut">
              <a:rPr lang="en-US" smtClean="0">
                <a:solidFill>
                  <a:prstClr val="black">
                    <a:tint val="75000"/>
                  </a:prstClr>
                </a:solidFill>
              </a:rPr>
              <a:pPr>
                <a:defRPr/>
              </a:pPr>
              <a:t>6/5/2026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4D2839B2-26AF-429D-B53F-8DE884065E97}"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707BB07-8012-4CC8-841D-E196E1101782}" type="datetimeFigureOut">
              <a:rPr lang="en-US" smtClean="0">
                <a:solidFill>
                  <a:prstClr val="black">
                    <a:tint val="75000"/>
                  </a:prstClr>
                </a:solidFill>
              </a:rPr>
              <a:pPr>
                <a:defRPr/>
              </a:pPr>
              <a:t>6/5/2026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90773F7-0B1B-448D-830F-554E6831A510}"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0F24093-179A-45C4-A059-C9925DBEAA6A}" type="datetimeFigureOut">
              <a:rPr lang="en-US" smtClean="0">
                <a:solidFill>
                  <a:prstClr val="black">
                    <a:tint val="75000"/>
                  </a:prstClr>
                </a:solidFill>
              </a:rPr>
              <a:pPr>
                <a:defRPr/>
              </a:pPr>
              <a:t>6/5/2026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C40859C3-F468-4565-9CB3-70B1E0A0A206}"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E02EF701-4EEE-411E-B4B1-FA53CF200D12}" type="datetimeFigureOut">
              <a:rPr lang="en-US" smtClean="0">
                <a:solidFill>
                  <a:prstClr val="black">
                    <a:tint val="75000"/>
                  </a:prstClr>
                </a:solidFill>
              </a:rPr>
              <a:pPr>
                <a:defRPr/>
              </a:pPr>
              <a:t>6/5/2026</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00AE8D97-A8A5-4909-88E4-05F71A4A5410}"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9180512" cy="5168628"/>
          </a:xfrm>
          <a:prstGeom prst="rect">
            <a:avLst/>
          </a:prstGeom>
        </p:spPr>
      </p:pic>
    </p:spTree>
    <p:extLst>
      <p:ext uri="{BB962C8B-B14F-4D97-AF65-F5344CB8AC3E}">
        <p14:creationId xmlns:p14="http://schemas.microsoft.com/office/powerpoint/2010/main" val="116512268"/>
      </p:ext>
    </p:extLst>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Lst>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28.jpg"/></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32.jp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40.jpg"/></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3.jpg"/><Relationship Id="rId4" Type="http://schemas.openxmlformats.org/officeDocument/2006/relationships/image" Target="../media/image42.jpg"/></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31E674-961B-4868-A547-5A3ADFC09177}"/>
              </a:ext>
            </a:extLst>
          </p:cNvPr>
          <p:cNvSpPr txBox="1"/>
          <p:nvPr/>
        </p:nvSpPr>
        <p:spPr>
          <a:xfrm>
            <a:off x="1583668" y="4009311"/>
            <a:ext cx="5976664" cy="646331"/>
          </a:xfrm>
          <a:prstGeom prst="rect">
            <a:avLst/>
          </a:prstGeom>
          <a:noFill/>
        </p:spPr>
        <p:txBody>
          <a:bodyPr wrap="square" rtlCol="0">
            <a:spAutoFit/>
          </a:bodyPr>
          <a:lstStyle/>
          <a:p>
            <a:r>
              <a:rPr lang="en-US" sz="3600" b="1">
                <a:solidFill>
                  <a:schemeClr val="bg1"/>
                </a:solidFill>
                <a:effectLst>
                  <a:outerShdw blurRad="38100" dist="38100" dir="2700000" algn="tl">
                    <a:srgbClr val="000000">
                      <a:alpha val="43137"/>
                    </a:srgbClr>
                  </a:outerShdw>
                </a:effectLst>
              </a:rPr>
              <a:t>WELS WORLD MISSIONS</a:t>
            </a:r>
          </a:p>
        </p:txBody>
      </p:sp>
      <p:pic>
        <p:nvPicPr>
          <p:cNvPr id="4" name="Picture 3">
            <a:extLst>
              <a:ext uri="{FF2B5EF4-FFF2-40B4-BE49-F238E27FC236}">
                <a16:creationId xmlns:a16="http://schemas.microsoft.com/office/drawing/2014/main" id="{9FD47DE4-2BAC-4EAA-9446-C6BCC72075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3823155"/>
            <a:ext cx="1011808" cy="1018645"/>
          </a:xfrm>
          <a:prstGeom prst="rect">
            <a:avLst/>
          </a:prstGeom>
        </p:spPr>
      </p:pic>
      <p:sp>
        <p:nvSpPr>
          <p:cNvPr id="5" name="TextBox 4">
            <a:extLst>
              <a:ext uri="{FF2B5EF4-FFF2-40B4-BE49-F238E27FC236}">
                <a16:creationId xmlns:a16="http://schemas.microsoft.com/office/drawing/2014/main" id="{4E46D18E-D7B8-4208-BFC1-08FAA05E12D2}"/>
              </a:ext>
            </a:extLst>
          </p:cNvPr>
          <p:cNvSpPr txBox="1"/>
          <p:nvPr/>
        </p:nvSpPr>
        <p:spPr>
          <a:xfrm>
            <a:off x="539552" y="195486"/>
            <a:ext cx="8208912" cy="3170099"/>
          </a:xfrm>
          <a:prstGeom prst="rect">
            <a:avLst/>
          </a:prstGeom>
          <a:noFill/>
        </p:spPr>
        <p:txBody>
          <a:bodyPr wrap="square" rtlCol="0">
            <a:spAutoFit/>
          </a:bodyPr>
          <a:lstStyle/>
          <a:p>
            <a:pPr algn="r">
              <a:spcAft>
                <a:spcPts val="1200"/>
              </a:spcAft>
            </a:pPr>
            <a:r>
              <a:rPr lang="en-US" sz="2400" dirty="0">
                <a:solidFill>
                  <a:schemeClr val="bg1"/>
                </a:solidFill>
              </a:rPr>
              <a:t>Mission partners in </a:t>
            </a:r>
            <a:r>
              <a:rPr lang="en-US" sz="3200" b="1" dirty="0">
                <a:solidFill>
                  <a:schemeClr val="bg1"/>
                </a:solidFill>
              </a:rPr>
              <a:t>48 </a:t>
            </a:r>
            <a:r>
              <a:rPr lang="en-US" sz="2400" dirty="0">
                <a:solidFill>
                  <a:schemeClr val="bg1"/>
                </a:solidFill>
              </a:rPr>
              <a:t>countries</a:t>
            </a:r>
            <a:endParaRPr lang="en-US" sz="2400" b="1" dirty="0">
              <a:solidFill>
                <a:schemeClr val="bg1"/>
              </a:solidFill>
            </a:endParaRPr>
          </a:p>
          <a:p>
            <a:pPr algn="r">
              <a:spcAft>
                <a:spcPts val="1200"/>
              </a:spcAft>
            </a:pPr>
            <a:r>
              <a:rPr lang="en-US" sz="2400" dirty="0">
                <a:solidFill>
                  <a:schemeClr val="bg1"/>
                </a:solidFill>
              </a:rPr>
              <a:t>Prospective mission fields in </a:t>
            </a:r>
            <a:r>
              <a:rPr lang="en-US" sz="3200" b="1" dirty="0">
                <a:solidFill>
                  <a:schemeClr val="bg1"/>
                </a:solidFill>
              </a:rPr>
              <a:t>25</a:t>
            </a:r>
            <a:r>
              <a:rPr lang="en-US" sz="2400" dirty="0">
                <a:solidFill>
                  <a:schemeClr val="bg1"/>
                </a:solidFill>
              </a:rPr>
              <a:t> new countries</a:t>
            </a:r>
          </a:p>
          <a:p>
            <a:pPr algn="r">
              <a:spcAft>
                <a:spcPts val="1200"/>
              </a:spcAft>
            </a:pPr>
            <a:r>
              <a:rPr lang="en-US" sz="3200" b="1" dirty="0">
                <a:solidFill>
                  <a:schemeClr val="bg1"/>
                </a:solidFill>
              </a:rPr>
              <a:t>51 </a:t>
            </a:r>
            <a:r>
              <a:rPr lang="en-US" sz="2400" dirty="0">
                <a:solidFill>
                  <a:schemeClr val="bg1"/>
                </a:solidFill>
              </a:rPr>
              <a:t>missionaries (and counting!)</a:t>
            </a:r>
          </a:p>
          <a:p>
            <a:pPr algn="r">
              <a:spcAft>
                <a:spcPts val="1200"/>
              </a:spcAft>
            </a:pPr>
            <a:r>
              <a:rPr lang="en-US" sz="3200" b="1" dirty="0">
                <a:solidFill>
                  <a:schemeClr val="bg1"/>
                </a:solidFill>
                <a:effectLst>
                  <a:outerShdw blurRad="38100" dist="38100" dir="2700000" algn="tl">
                    <a:srgbClr val="000000">
                      <a:alpha val="43137"/>
                    </a:srgbClr>
                  </a:outerShdw>
                </a:effectLst>
              </a:rPr>
              <a:t>500+ </a:t>
            </a:r>
            <a:r>
              <a:rPr lang="en-US" sz="2400" dirty="0">
                <a:solidFill>
                  <a:schemeClr val="bg1"/>
                </a:solidFill>
              </a:rPr>
              <a:t>national pastors </a:t>
            </a:r>
          </a:p>
          <a:p>
            <a:pPr algn="r">
              <a:spcAft>
                <a:spcPts val="1200"/>
              </a:spcAft>
            </a:pPr>
            <a:r>
              <a:rPr lang="en-US" sz="3200" b="1" dirty="0">
                <a:solidFill>
                  <a:schemeClr val="bg1"/>
                </a:solidFill>
                <a:effectLst>
                  <a:outerShdw blurRad="38100" dist="38100" dir="2700000" algn="tl">
                    <a:srgbClr val="000000">
                      <a:alpha val="43137"/>
                    </a:srgbClr>
                  </a:outerShdw>
                </a:effectLst>
              </a:rPr>
              <a:t>400+</a:t>
            </a:r>
            <a:r>
              <a:rPr lang="en-US" sz="2400" dirty="0">
                <a:solidFill>
                  <a:schemeClr val="bg1"/>
                </a:solidFill>
              </a:rPr>
              <a:t> students in theological training </a:t>
            </a:r>
          </a:p>
        </p:txBody>
      </p:sp>
      <p:pic>
        <p:nvPicPr>
          <p:cNvPr id="7" name="Picture 6">
            <a:extLst>
              <a:ext uri="{FF2B5EF4-FFF2-40B4-BE49-F238E27FC236}">
                <a16:creationId xmlns:a16="http://schemas.microsoft.com/office/drawing/2014/main" id="{9ECFC71D-D4E7-437B-AE09-40B062F73585}"/>
              </a:ext>
            </a:extLst>
          </p:cNvPr>
          <p:cNvPicPr>
            <a:picLocks noChangeAspect="1"/>
          </p:cNvPicPr>
          <p:nvPr/>
        </p:nvPicPr>
        <p:blipFill>
          <a:blip r:embed="rId4"/>
          <a:stretch>
            <a:fillRect/>
          </a:stretch>
        </p:blipFill>
        <p:spPr>
          <a:xfrm>
            <a:off x="237187" y="195486"/>
            <a:ext cx="1346481" cy="457200"/>
          </a:xfrm>
          <a:prstGeom prst="rect">
            <a:avLst/>
          </a:prstGeom>
        </p:spPr>
      </p:pic>
    </p:spTree>
    <p:extLst>
      <p:ext uri="{BB962C8B-B14F-4D97-AF65-F5344CB8AC3E}">
        <p14:creationId xmlns:p14="http://schemas.microsoft.com/office/powerpoint/2010/main" val="1577824217"/>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a hallway with luggage&#10;&#10;AI-generated content may be incorrect.">
            <a:extLst>
              <a:ext uri="{FF2B5EF4-FFF2-40B4-BE49-F238E27FC236}">
                <a16:creationId xmlns:a16="http://schemas.microsoft.com/office/drawing/2014/main" id="{A7BF0749-7505-CF25-1DDB-835D7FD3C987}"/>
              </a:ext>
            </a:extLst>
          </p:cNvPr>
          <p:cNvPicPr>
            <a:picLocks noChangeAspect="1"/>
          </p:cNvPicPr>
          <p:nvPr/>
        </p:nvPicPr>
        <p:blipFill>
          <a:blip r:embed="rId3" cstate="print">
            <a:extLst>
              <a:ext uri="{28A0092B-C50C-407E-A947-70E740481C1C}">
                <a14:useLocalDpi xmlns:a14="http://schemas.microsoft.com/office/drawing/2010/main" val="0"/>
              </a:ext>
            </a:extLst>
          </a:blip>
          <a:srcRect t="25000"/>
          <a:stretch>
            <a:fillRect/>
          </a:stretch>
        </p:blipFill>
        <p:spPr>
          <a:xfrm>
            <a:off x="0" y="0"/>
            <a:ext cx="9144000" cy="5143500"/>
          </a:xfrm>
          <a:prstGeom prst="rect">
            <a:avLst/>
          </a:prstGeom>
        </p:spPr>
      </p:pic>
      <p:pic>
        <p:nvPicPr>
          <p:cNvPr id="4" name="Picture 3" descr="blackopacity30.png">
            <a:extLst>
              <a:ext uri="{FF2B5EF4-FFF2-40B4-BE49-F238E27FC236}">
                <a16:creationId xmlns:a16="http://schemas.microsoft.com/office/drawing/2014/main" id="{76F06FED-1ADF-1B24-FC1E-96CAF1F9707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939902"/>
            <a:ext cx="9144000" cy="1203598"/>
          </a:xfrm>
          <a:prstGeom prst="rect">
            <a:avLst/>
          </a:prstGeom>
        </p:spPr>
      </p:pic>
      <p:sp>
        <p:nvSpPr>
          <p:cNvPr id="5" name="TextBox 4">
            <a:extLst>
              <a:ext uri="{FF2B5EF4-FFF2-40B4-BE49-F238E27FC236}">
                <a16:creationId xmlns:a16="http://schemas.microsoft.com/office/drawing/2014/main" id="{824759AA-D8B2-3176-B0AF-09F222FD7BDC}"/>
              </a:ext>
            </a:extLst>
          </p:cNvPr>
          <p:cNvSpPr txBox="1"/>
          <p:nvPr/>
        </p:nvSpPr>
        <p:spPr>
          <a:xfrm>
            <a:off x="179512" y="4001641"/>
            <a:ext cx="9144000" cy="1080120"/>
          </a:xfrm>
          <a:prstGeom prst="rect">
            <a:avLst/>
          </a:prstGeom>
        </p:spPr>
        <p:txBody>
          <a:bodyPr vert="horz" lIns="91440" tIns="45720" rIns="91440" bIns="45720" rtlCol="0" anchor="ctr">
            <a:normAutofit/>
          </a:bodyPr>
          <a:lstStyle/>
          <a:p>
            <a:pPr>
              <a:lnSpc>
                <a:spcPct val="90000"/>
              </a:lnSpc>
              <a:spcAft>
                <a:spcPts val="600"/>
              </a:spcAft>
            </a:pPr>
            <a:r>
              <a:rPr lang="en-US" sz="3200" kern="1200" dirty="0">
                <a:solidFill>
                  <a:schemeClr val="bg1"/>
                </a:solidFill>
                <a:latin typeface="Arial" panose="020B0604020202020204" pitchFamily="34" charset="0"/>
                <a:ea typeface="+mj-ea"/>
                <a:cs typeface="Arial" panose="020B0604020202020204" pitchFamily="34" charset="0"/>
              </a:rPr>
              <a:t>New </a:t>
            </a:r>
            <a:r>
              <a:rPr lang="en-US" sz="3200" dirty="0">
                <a:solidFill>
                  <a:schemeClr val="bg1"/>
                </a:solidFill>
                <a:latin typeface="Arial" panose="020B0604020202020204" pitchFamily="34" charset="0"/>
                <a:ea typeface="+mj-ea"/>
                <a:cs typeface="Arial" panose="020B0604020202020204" pitchFamily="34" charset="0"/>
              </a:rPr>
              <a:t>Asia-Oceania team leader and missionary: </a:t>
            </a:r>
            <a:r>
              <a:rPr lang="en-US" sz="32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Mr. Jim Brandt</a:t>
            </a:r>
            <a:endParaRPr lang="en-US" sz="3200" kern="1200" dirty="0">
              <a:solidFill>
                <a:schemeClr val="bg1"/>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68542943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292DFC-7D5F-4771-A530-70857FFA1336}"/>
              </a:ext>
            </a:extLst>
          </p:cNvPr>
          <p:cNvPicPr>
            <a:picLocks noChangeAspect="1"/>
          </p:cNvPicPr>
          <p:nvPr/>
        </p:nvPicPr>
        <p:blipFill>
          <a:blip r:embed="rId3">
            <a:extLst>
              <a:ext uri="{28A0092B-C50C-407E-A947-70E740481C1C}">
                <a14:useLocalDpi xmlns:a14="http://schemas.microsoft.com/office/drawing/2010/main" val="0"/>
              </a:ext>
            </a:extLst>
          </a:blip>
          <a:srcRect l="26194" t="8088" r="20620"/>
          <a:stretch>
            <a:fillRect/>
          </a:stretch>
        </p:blipFill>
        <p:spPr>
          <a:xfrm>
            <a:off x="1996" y="0"/>
            <a:ext cx="4464496" cy="5143500"/>
          </a:xfrm>
          <a:prstGeom prst="rect">
            <a:avLst/>
          </a:prstGeom>
        </p:spPr>
      </p:pic>
      <p:pic>
        <p:nvPicPr>
          <p:cNvPr id="5" name="Picture 4">
            <a:extLst>
              <a:ext uri="{FF2B5EF4-FFF2-40B4-BE49-F238E27FC236}">
                <a16:creationId xmlns:a16="http://schemas.microsoft.com/office/drawing/2014/main" id="{FED2078A-C057-D3CC-B061-1A507E5AB4A6}"/>
              </a:ext>
            </a:extLst>
          </p:cNvPr>
          <p:cNvPicPr>
            <a:picLocks noChangeAspect="1"/>
          </p:cNvPicPr>
          <p:nvPr/>
        </p:nvPicPr>
        <p:blipFill>
          <a:blip r:embed="rId4">
            <a:extLst>
              <a:ext uri="{28A0092B-C50C-407E-A947-70E740481C1C}">
                <a14:useLocalDpi xmlns:a14="http://schemas.microsoft.com/office/drawing/2010/main" val="0"/>
              </a:ext>
            </a:extLst>
          </a:blip>
          <a:srcRect b="17528"/>
          <a:stretch>
            <a:fillRect/>
          </a:stretch>
        </p:blipFill>
        <p:spPr>
          <a:xfrm>
            <a:off x="4466492" y="1"/>
            <a:ext cx="4677508" cy="5143500"/>
          </a:xfrm>
          <a:prstGeom prst="rect">
            <a:avLst/>
          </a:prstGeom>
        </p:spPr>
      </p:pic>
      <p:pic>
        <p:nvPicPr>
          <p:cNvPr id="8" name="Picture 7" descr="blackopacity30.png">
            <a:extLst>
              <a:ext uri="{FF2B5EF4-FFF2-40B4-BE49-F238E27FC236}">
                <a16:creationId xmlns:a16="http://schemas.microsoft.com/office/drawing/2014/main" id="{B52E1B25-C8BF-72B5-05E6-788015485BF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3795886"/>
            <a:ext cx="9144000" cy="1347613"/>
          </a:xfrm>
          <a:prstGeom prst="rect">
            <a:avLst/>
          </a:prstGeom>
        </p:spPr>
      </p:pic>
      <p:sp>
        <p:nvSpPr>
          <p:cNvPr id="2" name="TextBox 1">
            <a:extLst>
              <a:ext uri="{FF2B5EF4-FFF2-40B4-BE49-F238E27FC236}">
                <a16:creationId xmlns:a16="http://schemas.microsoft.com/office/drawing/2014/main" id="{1C0E07A7-7800-9462-1B6D-2263261C2AA7}"/>
              </a:ext>
            </a:extLst>
          </p:cNvPr>
          <p:cNvSpPr txBox="1"/>
          <p:nvPr/>
        </p:nvSpPr>
        <p:spPr>
          <a:xfrm>
            <a:off x="251520" y="3929632"/>
            <a:ext cx="9144000" cy="1080120"/>
          </a:xfrm>
          <a:prstGeom prst="rect">
            <a:avLst/>
          </a:prstGeom>
        </p:spPr>
        <p:txBody>
          <a:bodyPr vert="horz" lIns="91440" tIns="45720" rIns="91440" bIns="45720" rtlCol="0" anchor="ctr">
            <a:normAutofit/>
          </a:bodyPr>
          <a:lstStyle/>
          <a:p>
            <a:pPr>
              <a:lnSpc>
                <a:spcPct val="90000"/>
              </a:lnSpc>
              <a:spcAft>
                <a:spcPts val="600"/>
              </a:spcAft>
            </a:pPr>
            <a:r>
              <a:rPr lang="en-US" sz="3200" kern="1200" dirty="0">
                <a:solidFill>
                  <a:schemeClr val="bg1"/>
                </a:solidFill>
                <a:latin typeface="Arial" panose="020B0604020202020204" pitchFamily="34" charset="0"/>
                <a:ea typeface="+mj-ea"/>
                <a:cs typeface="Arial" panose="020B0604020202020204" pitchFamily="34" charset="0"/>
              </a:rPr>
              <a:t>New missionary focused on </a:t>
            </a:r>
            <a:r>
              <a:rPr lang="en-US" sz="3200" b="1" kern="1200"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Hindi outreach</a:t>
            </a:r>
          </a:p>
          <a:p>
            <a:pPr>
              <a:lnSpc>
                <a:spcPct val="90000"/>
              </a:lnSpc>
              <a:spcAft>
                <a:spcPts val="600"/>
              </a:spcAft>
            </a:pPr>
            <a:r>
              <a:rPr lang="en-US" sz="3200" kern="1200" dirty="0">
                <a:solidFill>
                  <a:schemeClr val="bg1"/>
                </a:solidFill>
                <a:latin typeface="Arial" panose="020B0604020202020204" pitchFamily="34" charset="0"/>
                <a:ea typeface="+mj-ea"/>
                <a:cs typeface="Arial" panose="020B0604020202020204" pitchFamily="34" charset="0"/>
              </a:rPr>
              <a:t>Missionary John Hildebrant</a:t>
            </a:r>
          </a:p>
        </p:txBody>
      </p:sp>
    </p:spTree>
    <p:extLst>
      <p:ext uri="{BB962C8B-B14F-4D97-AF65-F5344CB8AC3E}">
        <p14:creationId xmlns:p14="http://schemas.microsoft.com/office/powerpoint/2010/main" val="132083935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4D52A3-4A57-D16A-EEB2-F5481E8392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7390" y="0"/>
            <a:ext cx="6858000" cy="5143500"/>
          </a:xfrm>
          <a:prstGeom prst="rect">
            <a:avLst/>
          </a:prstGeom>
        </p:spPr>
      </p:pic>
      <p:pic>
        <p:nvPicPr>
          <p:cNvPr id="9" name="Picture 8">
            <a:extLst>
              <a:ext uri="{FF2B5EF4-FFF2-40B4-BE49-F238E27FC236}">
                <a16:creationId xmlns:a16="http://schemas.microsoft.com/office/drawing/2014/main" id="{260C4DA7-D568-4C24-292A-D7EBB6018A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879128" cy="5143500"/>
          </a:xfrm>
          <a:prstGeom prst="rect">
            <a:avLst/>
          </a:prstGeom>
        </p:spPr>
      </p:pic>
      <p:pic>
        <p:nvPicPr>
          <p:cNvPr id="2" name="Picture 1" descr="blackopacity30.png">
            <a:extLst>
              <a:ext uri="{FF2B5EF4-FFF2-40B4-BE49-F238E27FC236}">
                <a16:creationId xmlns:a16="http://schemas.microsoft.com/office/drawing/2014/main" id="{F0EE02E5-3D3E-8449-72EB-0245842C75F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4066281"/>
            <a:ext cx="9144000" cy="1077218"/>
          </a:xfrm>
          <a:prstGeom prst="rect">
            <a:avLst/>
          </a:prstGeom>
        </p:spPr>
      </p:pic>
      <p:sp>
        <p:nvSpPr>
          <p:cNvPr id="5" name="TextBox 4">
            <a:extLst>
              <a:ext uri="{FF2B5EF4-FFF2-40B4-BE49-F238E27FC236}">
                <a16:creationId xmlns:a16="http://schemas.microsoft.com/office/drawing/2014/main" id="{8F6428F3-D3DF-D2B8-8599-72BF380784CF}"/>
              </a:ext>
            </a:extLst>
          </p:cNvPr>
          <p:cNvSpPr txBox="1"/>
          <p:nvPr/>
        </p:nvSpPr>
        <p:spPr>
          <a:xfrm>
            <a:off x="162780" y="4141182"/>
            <a:ext cx="9144000" cy="927417"/>
          </a:xfrm>
          <a:prstGeom prst="rect">
            <a:avLst/>
          </a:prstGeom>
        </p:spPr>
        <p:txBody>
          <a:bodyPr vert="horz" lIns="91440" tIns="45720" rIns="91440" bIns="45720" rtlCol="0" anchor="ctr">
            <a:normAutofit lnSpcReduction="10000"/>
          </a:bodyPr>
          <a:lstStyle/>
          <a:p>
            <a:pPr>
              <a:lnSpc>
                <a:spcPct val="90000"/>
              </a:lnSpc>
              <a:spcAft>
                <a:spcPts val="600"/>
              </a:spcAft>
            </a:pPr>
            <a:r>
              <a:rPr lang="en-US" sz="32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New women’s ministry coordinator </a:t>
            </a:r>
            <a:r>
              <a:rPr lang="en-US" sz="3200" dirty="0">
                <a:solidFill>
                  <a:schemeClr val="bg1"/>
                </a:solidFill>
                <a:latin typeface="Arial" panose="020B0604020202020204" pitchFamily="34" charset="0"/>
                <a:ea typeface="+mj-ea"/>
                <a:cs typeface="Arial" panose="020B0604020202020204" pitchFamily="34" charset="0"/>
              </a:rPr>
              <a:t>in </a:t>
            </a:r>
            <a:br>
              <a:rPr lang="en-US" sz="3200" dirty="0">
                <a:solidFill>
                  <a:schemeClr val="bg1"/>
                </a:solidFill>
                <a:latin typeface="Arial" panose="020B0604020202020204" pitchFamily="34" charset="0"/>
                <a:ea typeface="+mj-ea"/>
                <a:cs typeface="Arial" panose="020B0604020202020204" pitchFamily="34" charset="0"/>
              </a:rPr>
            </a:br>
            <a:r>
              <a:rPr lang="en-US" sz="3200" dirty="0">
                <a:solidFill>
                  <a:schemeClr val="bg1"/>
                </a:solidFill>
                <a:latin typeface="Arial" panose="020B0604020202020204" pitchFamily="34" charset="0"/>
                <a:ea typeface="+mj-ea"/>
                <a:cs typeface="Arial" panose="020B0604020202020204" pitchFamily="34" charset="0"/>
              </a:rPr>
              <a:t>Asia-Oceania </a:t>
            </a:r>
          </a:p>
        </p:txBody>
      </p:sp>
    </p:spTree>
    <p:extLst>
      <p:ext uri="{BB962C8B-B14F-4D97-AF65-F5344CB8AC3E}">
        <p14:creationId xmlns:p14="http://schemas.microsoft.com/office/powerpoint/2010/main" val="1412213896"/>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osing for a photo&#10;&#10;AI-generated content may be incorrect.">
            <a:extLst>
              <a:ext uri="{FF2B5EF4-FFF2-40B4-BE49-F238E27FC236}">
                <a16:creationId xmlns:a16="http://schemas.microsoft.com/office/drawing/2014/main" id="{54430D98-E522-F7A5-D30F-93A937746F13}"/>
              </a:ext>
            </a:extLst>
          </p:cNvPr>
          <p:cNvPicPr>
            <a:picLocks noChangeAspect="1"/>
          </p:cNvPicPr>
          <p:nvPr/>
        </p:nvPicPr>
        <p:blipFill>
          <a:blip r:embed="rId3" cstate="print">
            <a:extLst>
              <a:ext uri="{28A0092B-C50C-407E-A947-70E740481C1C}">
                <a14:useLocalDpi xmlns:a14="http://schemas.microsoft.com/office/drawing/2010/main" val="0"/>
              </a:ext>
            </a:extLst>
          </a:blip>
          <a:srcRect t="15618"/>
          <a:stretch>
            <a:fillRect/>
          </a:stretch>
        </p:blipFill>
        <p:spPr>
          <a:xfrm>
            <a:off x="0" y="0"/>
            <a:ext cx="9144000" cy="5143500"/>
          </a:xfrm>
          <a:prstGeom prst="rect">
            <a:avLst/>
          </a:prstGeom>
        </p:spPr>
      </p:pic>
      <p:pic>
        <p:nvPicPr>
          <p:cNvPr id="5" name="Picture 4" descr="blackopacity30.png">
            <a:extLst>
              <a:ext uri="{FF2B5EF4-FFF2-40B4-BE49-F238E27FC236}">
                <a16:creationId xmlns:a16="http://schemas.microsoft.com/office/drawing/2014/main" id="{62824D13-C8B3-3ACE-E2E9-DDC1247FE4C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240780"/>
            <a:ext cx="9144000" cy="902719"/>
          </a:xfrm>
          <a:prstGeom prst="rect">
            <a:avLst/>
          </a:prstGeom>
        </p:spPr>
      </p:pic>
      <p:sp>
        <p:nvSpPr>
          <p:cNvPr id="3" name="TextBox 2">
            <a:extLst>
              <a:ext uri="{FF2B5EF4-FFF2-40B4-BE49-F238E27FC236}">
                <a16:creationId xmlns:a16="http://schemas.microsoft.com/office/drawing/2014/main" id="{2A477DAB-BDBF-5456-8002-7EAE3454C77D}"/>
              </a:ext>
            </a:extLst>
          </p:cNvPr>
          <p:cNvSpPr txBox="1"/>
          <p:nvPr/>
        </p:nvSpPr>
        <p:spPr>
          <a:xfrm>
            <a:off x="179512" y="4390578"/>
            <a:ext cx="9144000" cy="603121"/>
          </a:xfrm>
          <a:prstGeom prst="rect">
            <a:avLst/>
          </a:prstGeom>
        </p:spPr>
        <p:txBody>
          <a:bodyPr vert="horz" lIns="91440" tIns="45720" rIns="91440" bIns="45720" rtlCol="0" anchor="ctr">
            <a:normAutofit/>
          </a:bodyPr>
          <a:lstStyle/>
          <a:p>
            <a:pPr>
              <a:lnSpc>
                <a:spcPct val="90000"/>
              </a:lnSpc>
              <a:spcAft>
                <a:spcPts val="600"/>
              </a:spcAft>
            </a:pPr>
            <a:r>
              <a:rPr lang="en-US" sz="3200" kern="1200" dirty="0">
                <a:solidFill>
                  <a:schemeClr val="bg1"/>
                </a:solidFill>
                <a:latin typeface="Arial" panose="020B0604020202020204" pitchFamily="34" charset="0"/>
                <a:ea typeface="+mj-ea"/>
                <a:cs typeface="Arial" panose="020B0604020202020204" pitchFamily="34" charset="0"/>
              </a:rPr>
              <a:t>Asia Lutheran Seminary celebrates 20 years</a:t>
            </a:r>
            <a:endParaRPr lang="en-US" sz="3200" b="1" kern="1200"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6936077"/>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a table&#10;&#10;AI-generated content may be incorrect.">
            <a:extLst>
              <a:ext uri="{FF2B5EF4-FFF2-40B4-BE49-F238E27FC236}">
                <a16:creationId xmlns:a16="http://schemas.microsoft.com/office/drawing/2014/main" id="{5D2BBBD7-9098-F882-1B7F-4A75D08B8D71}"/>
              </a:ext>
            </a:extLst>
          </p:cNvPr>
          <p:cNvPicPr>
            <a:picLocks noChangeAspect="1"/>
          </p:cNvPicPr>
          <p:nvPr/>
        </p:nvPicPr>
        <p:blipFill>
          <a:blip r:embed="rId3">
            <a:extLst>
              <a:ext uri="{28A0092B-C50C-407E-A947-70E740481C1C}">
                <a14:useLocalDpi xmlns:a14="http://schemas.microsoft.com/office/drawing/2010/main" val="0"/>
              </a:ext>
            </a:extLst>
          </a:blip>
          <a:srcRect t="1250"/>
          <a:stretch/>
        </p:blipFill>
        <p:spPr>
          <a:xfrm>
            <a:off x="0" y="0"/>
            <a:ext cx="9252520" cy="5139481"/>
          </a:xfrm>
          <a:prstGeom prst="rect">
            <a:avLst/>
          </a:prstGeom>
        </p:spPr>
      </p:pic>
      <p:pic>
        <p:nvPicPr>
          <p:cNvPr id="4" name="Picture 3" descr="blackopacity30.png">
            <a:extLst>
              <a:ext uri="{FF2B5EF4-FFF2-40B4-BE49-F238E27FC236}">
                <a16:creationId xmlns:a16="http://schemas.microsoft.com/office/drawing/2014/main" id="{E584999A-5B54-8918-A83F-5E2B890A7A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066282"/>
            <a:ext cx="9144000" cy="1077218"/>
          </a:xfrm>
          <a:prstGeom prst="rect">
            <a:avLst/>
          </a:prstGeom>
        </p:spPr>
      </p:pic>
      <p:sp>
        <p:nvSpPr>
          <p:cNvPr id="5" name="TextBox 4">
            <a:extLst>
              <a:ext uri="{FF2B5EF4-FFF2-40B4-BE49-F238E27FC236}">
                <a16:creationId xmlns:a16="http://schemas.microsoft.com/office/drawing/2014/main" id="{97F70880-1037-1D8B-F897-0E195BDC59A2}"/>
              </a:ext>
            </a:extLst>
          </p:cNvPr>
          <p:cNvSpPr txBox="1"/>
          <p:nvPr/>
        </p:nvSpPr>
        <p:spPr>
          <a:xfrm>
            <a:off x="162780" y="4141182"/>
            <a:ext cx="9144000" cy="927417"/>
          </a:xfrm>
          <a:prstGeom prst="rect">
            <a:avLst/>
          </a:prstGeom>
        </p:spPr>
        <p:txBody>
          <a:bodyPr vert="horz" lIns="91440" tIns="45720" rIns="91440" bIns="45720" rtlCol="0" anchor="ctr">
            <a:normAutofit lnSpcReduction="10000"/>
          </a:bodyPr>
          <a:lstStyle/>
          <a:p>
            <a:pPr>
              <a:lnSpc>
                <a:spcPct val="90000"/>
              </a:lnSpc>
              <a:spcAft>
                <a:spcPts val="600"/>
              </a:spcAft>
            </a:pPr>
            <a:r>
              <a:rPr lang="en-US" sz="32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God’s plan flourishes in Vietnam </a:t>
            </a:r>
            <a:br>
              <a:rPr lang="en-US" sz="32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br>
            <a:r>
              <a:rPr lang="en-US" sz="3200" dirty="0">
                <a:solidFill>
                  <a:schemeClr val="bg1"/>
                </a:solidFill>
                <a:latin typeface="Arial" panose="020B0604020202020204" pitchFamily="34" charset="0"/>
                <a:ea typeface="+mj-ea"/>
                <a:cs typeface="Arial" panose="020B0604020202020204" pitchFamily="34" charset="0"/>
              </a:rPr>
              <a:t>despite earthly setbacks</a:t>
            </a:r>
            <a:endParaRPr lang="en-US" sz="3200" i="1" kern="1200" dirty="0">
              <a:solidFill>
                <a:schemeClr val="bg1"/>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56867361"/>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a room&#10;&#10;Description automatically generated with medium confidence">
            <a:extLst>
              <a:ext uri="{FF2B5EF4-FFF2-40B4-BE49-F238E27FC236}">
                <a16:creationId xmlns:a16="http://schemas.microsoft.com/office/drawing/2014/main" id="{8EBE7978-1DE8-FCEE-BCD3-6B282A698253}"/>
              </a:ext>
            </a:extLst>
          </p:cNvPr>
          <p:cNvPicPr>
            <a:picLocks noChangeAspect="1"/>
          </p:cNvPicPr>
          <p:nvPr/>
        </p:nvPicPr>
        <p:blipFill rotWithShape="1">
          <a:blip r:embed="rId3">
            <a:extLst>
              <a:ext uri="{28A0092B-C50C-407E-A947-70E740481C1C}">
                <a14:useLocalDpi xmlns:a14="http://schemas.microsoft.com/office/drawing/2010/main" val="0"/>
              </a:ext>
            </a:extLst>
          </a:blip>
          <a:srcRect t="24768"/>
          <a:stretch/>
        </p:blipFill>
        <p:spPr>
          <a:xfrm>
            <a:off x="0" y="-13742"/>
            <a:ext cx="9140180" cy="5157242"/>
          </a:xfrm>
          <a:prstGeom prst="rect">
            <a:avLst/>
          </a:prstGeom>
        </p:spPr>
      </p:pic>
      <p:pic>
        <p:nvPicPr>
          <p:cNvPr id="6" name="Picture 5" descr="blackopacity30.png">
            <a:extLst>
              <a:ext uri="{FF2B5EF4-FFF2-40B4-BE49-F238E27FC236}">
                <a16:creationId xmlns:a16="http://schemas.microsoft.com/office/drawing/2014/main" id="{4BA58329-C374-7C72-2106-F48E1A3916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046" y="4227934"/>
            <a:ext cx="9180512" cy="915567"/>
          </a:xfrm>
          <a:prstGeom prst="rect">
            <a:avLst/>
          </a:prstGeom>
        </p:spPr>
      </p:pic>
      <p:sp>
        <p:nvSpPr>
          <p:cNvPr id="7" name="TextBox 6">
            <a:extLst>
              <a:ext uri="{FF2B5EF4-FFF2-40B4-BE49-F238E27FC236}">
                <a16:creationId xmlns:a16="http://schemas.microsoft.com/office/drawing/2014/main" id="{8A418E28-F0B3-C0BE-C660-B5C79ADA5A71}"/>
              </a:ext>
            </a:extLst>
          </p:cNvPr>
          <p:cNvSpPr txBox="1"/>
          <p:nvPr/>
        </p:nvSpPr>
        <p:spPr>
          <a:xfrm>
            <a:off x="98002" y="4404837"/>
            <a:ext cx="9015452"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rPr>
              <a:t>Rural training in Vietnam continues</a:t>
            </a:r>
          </a:p>
        </p:txBody>
      </p:sp>
    </p:spTree>
    <p:extLst>
      <p:ext uri="{BB962C8B-B14F-4D97-AF65-F5344CB8AC3E}">
        <p14:creationId xmlns:p14="http://schemas.microsoft.com/office/powerpoint/2010/main" val="319923596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D27F5-E09B-CA2F-D390-6F3B7565DE39}"/>
              </a:ext>
            </a:extLst>
          </p:cNvPr>
          <p:cNvPicPr>
            <a:picLocks noChangeAspect="1"/>
          </p:cNvPicPr>
          <p:nvPr/>
        </p:nvPicPr>
        <p:blipFill>
          <a:blip r:embed="rId3">
            <a:extLst>
              <a:ext uri="{28A0092B-C50C-407E-A947-70E740481C1C}">
                <a14:useLocalDpi xmlns:a14="http://schemas.microsoft.com/office/drawing/2010/main" val="0"/>
              </a:ext>
            </a:extLst>
          </a:blip>
          <a:srcRect t="22800" b="2393"/>
          <a:stretch>
            <a:fillRect/>
          </a:stretch>
        </p:blipFill>
        <p:spPr>
          <a:xfrm>
            <a:off x="-28922" y="0"/>
            <a:ext cx="9167614" cy="5143500"/>
          </a:xfrm>
          <a:prstGeom prst="rect">
            <a:avLst/>
          </a:prstGeom>
        </p:spPr>
      </p:pic>
      <p:pic>
        <p:nvPicPr>
          <p:cNvPr id="4" name="Picture 3" descr="blackopacity30.png">
            <a:extLst>
              <a:ext uri="{FF2B5EF4-FFF2-40B4-BE49-F238E27FC236}">
                <a16:creationId xmlns:a16="http://schemas.microsoft.com/office/drawing/2014/main" id="{944F8A80-7DAD-318C-A4DE-F966FDFF2DB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066282"/>
            <a:ext cx="9144000" cy="1077218"/>
          </a:xfrm>
          <a:prstGeom prst="rect">
            <a:avLst/>
          </a:prstGeom>
        </p:spPr>
      </p:pic>
      <p:sp>
        <p:nvSpPr>
          <p:cNvPr id="5" name="TextBox 4">
            <a:extLst>
              <a:ext uri="{FF2B5EF4-FFF2-40B4-BE49-F238E27FC236}">
                <a16:creationId xmlns:a16="http://schemas.microsoft.com/office/drawing/2014/main" id="{4969B18C-CF4C-D03A-D898-DE0CB1EAF471}"/>
              </a:ext>
            </a:extLst>
          </p:cNvPr>
          <p:cNvSpPr txBox="1"/>
          <p:nvPr/>
        </p:nvSpPr>
        <p:spPr>
          <a:xfrm>
            <a:off x="179512" y="4068761"/>
            <a:ext cx="8549062" cy="1077218"/>
          </a:xfrm>
          <a:prstGeom prst="rect">
            <a:avLst/>
          </a:prstGeom>
          <a:noFill/>
        </p:spPr>
        <p:txBody>
          <a:bodyPr wrap="square">
            <a:spAutoFit/>
          </a:bodyPr>
          <a:lstStyle/>
          <a:p>
            <a:r>
              <a:rPr lang="en-US" sz="3200" dirty="0">
                <a:solidFill>
                  <a:schemeClr val="bg1"/>
                </a:solidFill>
                <a:effectLst/>
                <a:latin typeface="Arial" panose="020B0604020202020204" pitchFamily="34" charset="0"/>
                <a:ea typeface="Calibri" panose="020F0502020204030204" pitchFamily="34" charset="0"/>
                <a:cs typeface="Arial" panose="020B0604020202020204" pitchFamily="34" charset="0"/>
              </a:rPr>
              <a:t>New mission work in New Zealand through SALEM</a:t>
            </a:r>
            <a:endParaRPr lang="en-US" sz="3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26531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7B4CDA-41B1-F17E-245C-8CD3204C53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7700081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7772FE-A6E9-0E22-32CC-97DC1A2F911B}"/>
              </a:ext>
            </a:extLst>
          </p:cNvPr>
          <p:cNvPicPr>
            <a:picLocks noChangeAspect="1"/>
          </p:cNvPicPr>
          <p:nvPr/>
        </p:nvPicPr>
        <p:blipFill>
          <a:blip r:embed="rId3">
            <a:extLst>
              <a:ext uri="{28A0092B-C50C-407E-A947-70E740481C1C}">
                <a14:useLocalDpi xmlns:a14="http://schemas.microsoft.com/office/drawing/2010/main" val="0"/>
              </a:ext>
            </a:extLst>
          </a:blip>
          <a:srcRect l="44643"/>
          <a:stretch>
            <a:fillRect/>
          </a:stretch>
        </p:blipFill>
        <p:spPr>
          <a:xfrm>
            <a:off x="0" y="-13204"/>
            <a:ext cx="4292856" cy="5169908"/>
          </a:xfrm>
          <a:prstGeom prst="rect">
            <a:avLst/>
          </a:prstGeom>
        </p:spPr>
      </p:pic>
      <p:pic>
        <p:nvPicPr>
          <p:cNvPr id="3" name="Picture 2">
            <a:extLst>
              <a:ext uri="{FF2B5EF4-FFF2-40B4-BE49-F238E27FC236}">
                <a16:creationId xmlns:a16="http://schemas.microsoft.com/office/drawing/2014/main" id="{0A347C8A-601A-71D2-5942-2D861F073A04}"/>
              </a:ext>
            </a:extLst>
          </p:cNvPr>
          <p:cNvPicPr>
            <a:picLocks noChangeAspect="1"/>
          </p:cNvPicPr>
          <p:nvPr/>
        </p:nvPicPr>
        <p:blipFill>
          <a:blip r:embed="rId4">
            <a:extLst>
              <a:ext uri="{28A0092B-C50C-407E-A947-70E740481C1C}">
                <a14:useLocalDpi xmlns:a14="http://schemas.microsoft.com/office/drawing/2010/main" val="0"/>
              </a:ext>
            </a:extLst>
          </a:blip>
          <a:srcRect l="35621" r="5171"/>
          <a:stretch>
            <a:fillRect/>
          </a:stretch>
        </p:blipFill>
        <p:spPr>
          <a:xfrm>
            <a:off x="4280048" y="0"/>
            <a:ext cx="5040560" cy="5143500"/>
          </a:xfrm>
          <a:prstGeom prst="rect">
            <a:avLst/>
          </a:prstGeom>
        </p:spPr>
      </p:pic>
      <p:pic>
        <p:nvPicPr>
          <p:cNvPr id="4" name="Picture 3" descr="blackopacity30.png">
            <a:extLst>
              <a:ext uri="{FF2B5EF4-FFF2-40B4-BE49-F238E27FC236}">
                <a16:creationId xmlns:a16="http://schemas.microsoft.com/office/drawing/2014/main" id="{944F8A80-7DAD-318C-A4DE-F966FDFF2DB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4066282"/>
            <a:ext cx="9144000" cy="1077218"/>
          </a:xfrm>
          <a:prstGeom prst="rect">
            <a:avLst/>
          </a:prstGeom>
        </p:spPr>
      </p:pic>
      <p:sp>
        <p:nvSpPr>
          <p:cNvPr id="5" name="TextBox 4">
            <a:extLst>
              <a:ext uri="{FF2B5EF4-FFF2-40B4-BE49-F238E27FC236}">
                <a16:creationId xmlns:a16="http://schemas.microsoft.com/office/drawing/2014/main" id="{4969B18C-CF4C-D03A-D898-DE0CB1EAF471}"/>
              </a:ext>
            </a:extLst>
          </p:cNvPr>
          <p:cNvSpPr txBox="1"/>
          <p:nvPr/>
        </p:nvSpPr>
        <p:spPr>
          <a:xfrm>
            <a:off x="179512" y="4312503"/>
            <a:ext cx="8549062" cy="584775"/>
          </a:xfrm>
          <a:prstGeom prst="rect">
            <a:avLst/>
          </a:prstGeom>
          <a:noFill/>
        </p:spPr>
        <p:txBody>
          <a:bodyPr wrap="square">
            <a:spAutoFit/>
          </a:bodyPr>
          <a:lstStyle/>
          <a:p>
            <a:r>
              <a:rPr lang="en-US" sz="3200" dirty="0">
                <a:solidFill>
                  <a:schemeClr val="bg1"/>
                </a:solidFill>
                <a:latin typeface="Arial" panose="020B0604020202020204" pitchFamily="34" charset="0"/>
                <a:cs typeface="Arial" panose="020B0604020202020204" pitchFamily="34" charset="0"/>
              </a:rPr>
              <a:t>Mission work in London underway</a:t>
            </a:r>
          </a:p>
        </p:txBody>
      </p:sp>
    </p:spTree>
    <p:extLst>
      <p:ext uri="{BB962C8B-B14F-4D97-AF65-F5344CB8AC3E}">
        <p14:creationId xmlns:p14="http://schemas.microsoft.com/office/powerpoint/2010/main" val="32446666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6AEB4C-3924-3FBB-D653-D005EE97A866}"/>
              </a:ext>
            </a:extLst>
          </p:cNvPr>
          <p:cNvPicPr>
            <a:picLocks noChangeAspect="1"/>
          </p:cNvPicPr>
          <p:nvPr/>
        </p:nvPicPr>
        <p:blipFill>
          <a:blip r:embed="rId3">
            <a:extLst>
              <a:ext uri="{28A0092B-C50C-407E-A947-70E740481C1C}">
                <a14:useLocalDpi xmlns:a14="http://schemas.microsoft.com/office/drawing/2010/main" val="0"/>
              </a:ext>
            </a:extLst>
          </a:blip>
          <a:srcRect l="33448" r="18472"/>
          <a:stretch>
            <a:fillRect/>
          </a:stretch>
        </p:blipFill>
        <p:spPr>
          <a:xfrm>
            <a:off x="33899" y="-28160"/>
            <a:ext cx="4392488" cy="5143500"/>
          </a:xfrm>
          <a:prstGeom prst="rect">
            <a:avLst/>
          </a:prstGeom>
        </p:spPr>
      </p:pic>
      <p:pic>
        <p:nvPicPr>
          <p:cNvPr id="5" name="Picture 4">
            <a:extLst>
              <a:ext uri="{FF2B5EF4-FFF2-40B4-BE49-F238E27FC236}">
                <a16:creationId xmlns:a16="http://schemas.microsoft.com/office/drawing/2014/main" id="{0EE371EB-2294-AACA-1CB8-EC585C664390}"/>
              </a:ext>
            </a:extLst>
          </p:cNvPr>
          <p:cNvPicPr>
            <a:picLocks noChangeAspect="1"/>
          </p:cNvPicPr>
          <p:nvPr/>
        </p:nvPicPr>
        <p:blipFill>
          <a:blip r:embed="rId4">
            <a:extLst>
              <a:ext uri="{28A0092B-C50C-407E-A947-70E740481C1C}">
                <a14:useLocalDpi xmlns:a14="http://schemas.microsoft.com/office/drawing/2010/main" val="0"/>
              </a:ext>
            </a:extLst>
          </a:blip>
          <a:srcRect l="27568" t="-381" r="20506" b="381"/>
          <a:stretch>
            <a:fillRect/>
          </a:stretch>
        </p:blipFill>
        <p:spPr>
          <a:xfrm>
            <a:off x="4426387" y="-28160"/>
            <a:ext cx="4743890" cy="5143500"/>
          </a:xfrm>
          <a:prstGeom prst="rect">
            <a:avLst/>
          </a:prstGeom>
        </p:spPr>
      </p:pic>
      <p:pic>
        <p:nvPicPr>
          <p:cNvPr id="9" name="Picture 8" descr="blackopacity30.png">
            <a:extLst>
              <a:ext uri="{FF2B5EF4-FFF2-40B4-BE49-F238E27FC236}">
                <a16:creationId xmlns:a16="http://schemas.microsoft.com/office/drawing/2014/main" id="{98D25A7C-33DF-8FE7-C8EB-73BEB306F6B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546" y="4083919"/>
            <a:ext cx="9133040" cy="1059582"/>
          </a:xfrm>
          <a:prstGeom prst="rect">
            <a:avLst/>
          </a:prstGeom>
        </p:spPr>
      </p:pic>
      <p:sp>
        <p:nvSpPr>
          <p:cNvPr id="8" name="TextBox 7">
            <a:extLst>
              <a:ext uri="{FF2B5EF4-FFF2-40B4-BE49-F238E27FC236}">
                <a16:creationId xmlns:a16="http://schemas.microsoft.com/office/drawing/2014/main" id="{F2998FBD-36F1-F9B3-9090-D1749282BD02}"/>
              </a:ext>
            </a:extLst>
          </p:cNvPr>
          <p:cNvSpPr txBox="1"/>
          <p:nvPr/>
        </p:nvSpPr>
        <p:spPr>
          <a:xfrm>
            <a:off x="180001" y="4136656"/>
            <a:ext cx="9015452" cy="954107"/>
          </a:xfrm>
          <a:prstGeom prst="rect">
            <a:avLst/>
          </a:prstGeom>
          <a:noFill/>
        </p:spPr>
        <p:txBody>
          <a:bodyPr wrap="square" rtlCol="0">
            <a:spAutoFit/>
          </a:bodyPr>
          <a:lstStyle/>
          <a:p>
            <a:r>
              <a:rPr lang="en-US" sz="2800" dirty="0">
                <a:solidFill>
                  <a:schemeClr val="bg1"/>
                </a:solidFill>
              </a:rPr>
              <a:t>Jennifer Wolfgramm leads </a:t>
            </a:r>
            <a:r>
              <a:rPr lang="en-US" sz="2800" b="1" dirty="0">
                <a:solidFill>
                  <a:schemeClr val="bg1"/>
                </a:solidFill>
                <a:effectLst>
                  <a:outerShdw blurRad="38100" dist="38100" dir="2700000" algn="tl">
                    <a:srgbClr val="000000">
                      <a:alpha val="43137"/>
                    </a:srgbClr>
                  </a:outerShdw>
                </a:effectLst>
              </a:rPr>
              <a:t>women’s ministry efforts </a:t>
            </a:r>
            <a:r>
              <a:rPr lang="en-US" sz="2800" dirty="0">
                <a:solidFill>
                  <a:schemeClr val="bg1"/>
                </a:solidFill>
              </a:rPr>
              <a:t>across Europe</a:t>
            </a:r>
          </a:p>
        </p:txBody>
      </p:sp>
    </p:spTree>
    <p:extLst>
      <p:ext uri="{BB962C8B-B14F-4D97-AF65-F5344CB8AC3E}">
        <p14:creationId xmlns:p14="http://schemas.microsoft.com/office/powerpoint/2010/main" val="124070980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5E8F2C-4A08-A13F-8350-480558E64538}"/>
              </a:ext>
            </a:extLst>
          </p:cNvPr>
          <p:cNvPicPr>
            <a:picLocks noChangeAspect="1"/>
          </p:cNvPicPr>
          <p:nvPr/>
        </p:nvPicPr>
        <p:blipFill>
          <a:blip r:embed="rId3">
            <a:extLst>
              <a:ext uri="{28A0092B-C50C-407E-A947-70E740481C1C}">
                <a14:useLocalDpi xmlns:a14="http://schemas.microsoft.com/office/drawing/2010/main" val="0"/>
              </a:ext>
            </a:extLst>
          </a:blip>
          <a:srcRect t="2401" b="6601"/>
          <a:stretch>
            <a:fillRect/>
          </a:stretch>
        </p:blipFill>
        <p:spPr>
          <a:xfrm>
            <a:off x="269776" y="32761"/>
            <a:ext cx="8604448" cy="5116317"/>
          </a:xfrm>
          <a:prstGeom prst="rect">
            <a:avLst/>
          </a:prstGeom>
        </p:spPr>
      </p:pic>
    </p:spTree>
    <p:extLst>
      <p:ext uri="{BB962C8B-B14F-4D97-AF65-F5344CB8AC3E}">
        <p14:creationId xmlns:p14="http://schemas.microsoft.com/office/powerpoint/2010/main" val="108066684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EF1887-1F0C-B674-1104-2596352E6D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314575" cy="5143500"/>
          </a:xfrm>
          <a:prstGeom prst="rect">
            <a:avLst/>
          </a:prstGeom>
        </p:spPr>
      </p:pic>
      <p:pic>
        <p:nvPicPr>
          <p:cNvPr id="5" name="Picture 4">
            <a:extLst>
              <a:ext uri="{FF2B5EF4-FFF2-40B4-BE49-F238E27FC236}">
                <a16:creationId xmlns:a16="http://schemas.microsoft.com/office/drawing/2014/main" id="{8D483AE1-C858-E855-C6E1-D851611BCAFF}"/>
              </a:ext>
            </a:extLst>
          </p:cNvPr>
          <p:cNvPicPr>
            <a:picLocks noChangeAspect="1"/>
          </p:cNvPicPr>
          <p:nvPr/>
        </p:nvPicPr>
        <p:blipFill>
          <a:blip r:embed="rId4" cstate="print">
            <a:extLst>
              <a:ext uri="{28A0092B-C50C-407E-A947-70E740481C1C}">
                <a14:useLocalDpi xmlns:a14="http://schemas.microsoft.com/office/drawing/2010/main" val="0"/>
              </a:ext>
            </a:extLst>
          </a:blip>
          <a:srcRect l="1" r="-1957"/>
          <a:stretch>
            <a:fillRect/>
          </a:stretch>
        </p:blipFill>
        <p:spPr>
          <a:xfrm>
            <a:off x="2314575" y="-1"/>
            <a:ext cx="6992205" cy="5143500"/>
          </a:xfrm>
          <a:prstGeom prst="rect">
            <a:avLst/>
          </a:prstGeom>
        </p:spPr>
      </p:pic>
      <p:pic>
        <p:nvPicPr>
          <p:cNvPr id="2" name="Picture 1" descr="blackopacity30.png">
            <a:extLst>
              <a:ext uri="{FF2B5EF4-FFF2-40B4-BE49-F238E27FC236}">
                <a16:creationId xmlns:a16="http://schemas.microsoft.com/office/drawing/2014/main" id="{58D1A84D-2253-5D06-D531-7481DC2F1D2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4066281"/>
            <a:ext cx="9144000" cy="1077218"/>
          </a:xfrm>
          <a:prstGeom prst="rect">
            <a:avLst/>
          </a:prstGeom>
        </p:spPr>
      </p:pic>
      <p:sp>
        <p:nvSpPr>
          <p:cNvPr id="3" name="TextBox 2">
            <a:extLst>
              <a:ext uri="{FF2B5EF4-FFF2-40B4-BE49-F238E27FC236}">
                <a16:creationId xmlns:a16="http://schemas.microsoft.com/office/drawing/2014/main" id="{4D7FDD57-F4F5-7BF7-9DA2-6ADBE0630601}"/>
              </a:ext>
            </a:extLst>
          </p:cNvPr>
          <p:cNvSpPr txBox="1"/>
          <p:nvPr/>
        </p:nvSpPr>
        <p:spPr>
          <a:xfrm>
            <a:off x="162780" y="4141182"/>
            <a:ext cx="9144000" cy="927417"/>
          </a:xfrm>
          <a:prstGeom prst="rect">
            <a:avLst/>
          </a:prstGeom>
        </p:spPr>
        <p:txBody>
          <a:bodyPr vert="horz" lIns="91440" tIns="45720" rIns="91440" bIns="45720" rtlCol="0" anchor="ctr">
            <a:normAutofit/>
          </a:bodyPr>
          <a:lstStyle/>
          <a:p>
            <a:pPr>
              <a:lnSpc>
                <a:spcPct val="90000"/>
              </a:lnSpc>
              <a:spcAft>
                <a:spcPts val="600"/>
              </a:spcAft>
            </a:pPr>
            <a:r>
              <a:rPr lang="en-US" sz="3200" dirty="0">
                <a:solidFill>
                  <a:schemeClr val="bg1"/>
                </a:solidFill>
                <a:latin typeface="Arial" panose="020B0604020202020204" pitchFamily="34" charset="0"/>
                <a:ea typeface="+mj-ea"/>
                <a:cs typeface="Arial" panose="020B0604020202020204" pitchFamily="34" charset="0"/>
              </a:rPr>
              <a:t>God’s work in Ukraine continues</a:t>
            </a:r>
          </a:p>
        </p:txBody>
      </p:sp>
    </p:spTree>
    <p:extLst>
      <p:ext uri="{BB962C8B-B14F-4D97-AF65-F5344CB8AC3E}">
        <p14:creationId xmlns:p14="http://schemas.microsoft.com/office/powerpoint/2010/main" val="2712122015"/>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BEA8A3-F253-7966-A8E2-EE8B3C2813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34266561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wo men standing in the back of a car&#10;&#10;Description automatically generated with medium confidence">
            <a:extLst>
              <a:ext uri="{FF2B5EF4-FFF2-40B4-BE49-F238E27FC236}">
                <a16:creationId xmlns:a16="http://schemas.microsoft.com/office/drawing/2014/main" id="{6C0A2D4B-978A-5142-0448-0ACD8FE0CE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901" r="16903" b="5"/>
          <a:stretch/>
        </p:blipFill>
        <p:spPr>
          <a:xfrm>
            <a:off x="-3" y="10"/>
            <a:ext cx="2214562" cy="2955461"/>
          </a:xfrm>
          <a:custGeom>
            <a:avLst/>
            <a:gdLst/>
            <a:ahLst/>
            <a:cxnLst/>
            <a:rect l="l" t="t" r="r" b="b"/>
            <a:pathLst>
              <a:path w="2952750" h="3940629">
                <a:moveTo>
                  <a:pt x="0" y="0"/>
                </a:moveTo>
                <a:lnTo>
                  <a:pt x="2952750" y="0"/>
                </a:lnTo>
                <a:lnTo>
                  <a:pt x="2952749" y="3847994"/>
                </a:lnTo>
                <a:lnTo>
                  <a:pt x="0" y="3940629"/>
                </a:lnTo>
                <a:close/>
              </a:path>
            </a:pathLst>
          </a:custGeom>
        </p:spPr>
      </p:pic>
      <p:pic>
        <p:nvPicPr>
          <p:cNvPr id="4" name="Picture 3" descr="Two men holding a piece of paper&#10;&#10;Description automatically generated with medium confidence">
            <a:extLst>
              <a:ext uri="{FF2B5EF4-FFF2-40B4-BE49-F238E27FC236}">
                <a16:creationId xmlns:a16="http://schemas.microsoft.com/office/drawing/2014/main" id="{87CD2F45-F7DE-1ED4-B49D-8AEF2E4FC1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976" r="17243"/>
          <a:stretch/>
        </p:blipFill>
        <p:spPr>
          <a:xfrm>
            <a:off x="2357439" y="10"/>
            <a:ext cx="2143125" cy="2881503"/>
          </a:xfrm>
          <a:custGeom>
            <a:avLst/>
            <a:gdLst/>
            <a:ahLst/>
            <a:cxnLst/>
            <a:rect l="l" t="t" r="r" b="b"/>
            <a:pathLst>
              <a:path w="2857499" h="3842018">
                <a:moveTo>
                  <a:pt x="0" y="0"/>
                </a:moveTo>
                <a:lnTo>
                  <a:pt x="2857499" y="0"/>
                </a:lnTo>
                <a:lnTo>
                  <a:pt x="2857499" y="3799815"/>
                </a:lnTo>
                <a:lnTo>
                  <a:pt x="2408465" y="3766458"/>
                </a:lnTo>
                <a:lnTo>
                  <a:pt x="0" y="3842018"/>
                </a:lnTo>
                <a:close/>
              </a:path>
            </a:pathLst>
          </a:custGeom>
        </p:spPr>
      </p:pic>
      <p:pic>
        <p:nvPicPr>
          <p:cNvPr id="15" name="Picture 14" descr="A group of people sitting at a table&#10;&#10;Description automatically generated">
            <a:extLst>
              <a:ext uri="{FF2B5EF4-FFF2-40B4-BE49-F238E27FC236}">
                <a16:creationId xmlns:a16="http://schemas.microsoft.com/office/drawing/2014/main" id="{0FAD3D65-496F-6577-5558-FF6CA9C9044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368" b="-2"/>
          <a:stretch/>
        </p:blipFill>
        <p:spPr>
          <a:xfrm>
            <a:off x="4643438" y="10"/>
            <a:ext cx="2143124" cy="3019667"/>
          </a:xfrm>
          <a:custGeom>
            <a:avLst/>
            <a:gdLst/>
            <a:ahLst/>
            <a:cxnLst/>
            <a:rect l="l" t="t" r="r" b="b"/>
            <a:pathLst>
              <a:path w="2857499" h="4026237">
                <a:moveTo>
                  <a:pt x="0" y="0"/>
                </a:moveTo>
                <a:lnTo>
                  <a:pt x="2857499" y="0"/>
                </a:lnTo>
                <a:lnTo>
                  <a:pt x="2857499" y="4026237"/>
                </a:lnTo>
                <a:lnTo>
                  <a:pt x="0" y="3813966"/>
                </a:lnTo>
                <a:close/>
              </a:path>
            </a:pathLst>
          </a:custGeom>
        </p:spPr>
      </p:pic>
      <p:pic>
        <p:nvPicPr>
          <p:cNvPr id="17" name="Picture 16" descr="A group of people posing for a photo&#10;&#10;Description automatically generated">
            <a:extLst>
              <a:ext uri="{FF2B5EF4-FFF2-40B4-BE49-F238E27FC236}">
                <a16:creationId xmlns:a16="http://schemas.microsoft.com/office/drawing/2014/main" id="{DC66936E-D8A1-BFAD-9EDC-DE6F544BCB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77" r="3" b="3"/>
          <a:stretch/>
        </p:blipFill>
        <p:spPr>
          <a:xfrm>
            <a:off x="6929436" y="10"/>
            <a:ext cx="2214564" cy="3037103"/>
          </a:xfrm>
          <a:custGeom>
            <a:avLst/>
            <a:gdLst/>
            <a:ahLst/>
            <a:cxnLst/>
            <a:rect l="l" t="t" r="r" b="b"/>
            <a:pathLst>
              <a:path w="2952751" h="4049485">
                <a:moveTo>
                  <a:pt x="0" y="0"/>
                </a:moveTo>
                <a:lnTo>
                  <a:pt x="2952751" y="0"/>
                </a:lnTo>
                <a:lnTo>
                  <a:pt x="2952750" y="3940629"/>
                </a:lnTo>
                <a:lnTo>
                  <a:pt x="122465" y="4049485"/>
                </a:lnTo>
                <a:lnTo>
                  <a:pt x="0" y="4040388"/>
                </a:lnTo>
                <a:close/>
              </a:path>
            </a:pathLst>
          </a:custGeom>
        </p:spPr>
      </p:pic>
      <p:sp>
        <p:nvSpPr>
          <p:cNvPr id="8" name="TextBox 7">
            <a:extLst>
              <a:ext uri="{FF2B5EF4-FFF2-40B4-BE49-F238E27FC236}">
                <a16:creationId xmlns:a16="http://schemas.microsoft.com/office/drawing/2014/main" id="{30759827-B789-461E-BFBC-1292AC1198CD}"/>
              </a:ext>
            </a:extLst>
          </p:cNvPr>
          <p:cNvSpPr txBox="1"/>
          <p:nvPr/>
        </p:nvSpPr>
        <p:spPr>
          <a:xfrm>
            <a:off x="-3" y="3214620"/>
            <a:ext cx="9144003" cy="1568791"/>
          </a:xfrm>
          <a:prstGeom prst="rect">
            <a:avLst/>
          </a:prstGeom>
        </p:spPr>
        <p:txBody>
          <a:bodyPr vert="horz" lIns="91440" tIns="45720" rIns="91440" bIns="45720" rtlCol="0">
            <a:noAutofit/>
          </a:bodyPr>
          <a:lstStyle/>
          <a:p>
            <a:pPr algn="ctr" fontAlgn="base">
              <a:lnSpc>
                <a:spcPct val="90000"/>
              </a:lnSpc>
              <a:spcAft>
                <a:spcPts val="600"/>
              </a:spcAft>
            </a:pPr>
            <a:r>
              <a:rPr lang="en-US" sz="3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1,830+ </a:t>
            </a:r>
            <a:r>
              <a:rPr lang="en-US" sz="3600" b="1" i="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students</a:t>
            </a:r>
          </a:p>
          <a:p>
            <a:pPr algn="ctr" fontAlgn="base">
              <a:lnSpc>
                <a:spcPct val="90000"/>
              </a:lnSpc>
              <a:spcAft>
                <a:spcPts val="600"/>
              </a:spcAft>
            </a:pPr>
            <a:r>
              <a:rPr lang="en-US" sz="3600" i="0" dirty="0">
                <a:solidFill>
                  <a:srgbClr val="FFFFFF"/>
                </a:solidFill>
                <a:latin typeface="Arial" panose="020B0604020202020204" pitchFamily="34" charset="0"/>
                <a:cs typeface="Arial" panose="020B0604020202020204" pitchFamily="34" charset="0"/>
              </a:rPr>
              <a:t>Have completed at least one live </a:t>
            </a:r>
            <a:r>
              <a:rPr lang="en-US" sz="3600" i="1" dirty="0">
                <a:solidFill>
                  <a:srgbClr val="FFFFFF"/>
                </a:solidFill>
                <a:latin typeface="Arial" panose="020B0604020202020204" pitchFamily="34" charset="0"/>
                <a:cs typeface="Arial" panose="020B0604020202020204" pitchFamily="34" charset="0"/>
              </a:rPr>
              <a:t>Academia Cristo </a:t>
            </a:r>
            <a:r>
              <a:rPr lang="en-US" sz="3600" dirty="0">
                <a:solidFill>
                  <a:srgbClr val="FFFFFF"/>
                </a:solidFill>
                <a:latin typeface="Arial" panose="020B0604020202020204" pitchFamily="34" charset="0"/>
                <a:cs typeface="Arial" panose="020B0604020202020204" pitchFamily="34" charset="0"/>
              </a:rPr>
              <a:t>class online</a:t>
            </a:r>
            <a:endParaRPr lang="en-US" sz="3600" i="0" dirty="0">
              <a:solidFill>
                <a:srgbClr val="FFFFFF"/>
              </a:solidFill>
              <a:latin typeface="Arial" panose="020B0604020202020204" pitchFamily="34" charset="0"/>
              <a:cs typeface="Arial" panose="020B0604020202020204" pitchFamily="34" charset="0"/>
            </a:endParaRPr>
          </a:p>
          <a:p>
            <a:pPr algn="ctr" fontAlgn="base">
              <a:lnSpc>
                <a:spcPct val="90000"/>
              </a:lnSpc>
              <a:spcAft>
                <a:spcPts val="600"/>
              </a:spcAft>
            </a:pPr>
            <a:endParaRPr lang="en-US" sz="3600" b="1" i="0" dirty="0">
              <a:solidFill>
                <a:schemeClr val="bg1">
                  <a:alpha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23034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11C17F-04E4-3280-F3F8-EF43EAE2EBAF}"/>
              </a:ext>
            </a:extLst>
          </p:cNvPr>
          <p:cNvPicPr>
            <a:picLocks noChangeAspect="1"/>
          </p:cNvPicPr>
          <p:nvPr/>
        </p:nvPicPr>
        <p:blipFill>
          <a:blip r:embed="rId3">
            <a:extLst>
              <a:ext uri="{28A0092B-C50C-407E-A947-70E740481C1C}">
                <a14:useLocalDpi xmlns:a14="http://schemas.microsoft.com/office/drawing/2010/main" val="0"/>
              </a:ext>
            </a:extLst>
          </a:blip>
          <a:srcRect l="17269" t="20599" r="6837"/>
          <a:stretch>
            <a:fillRect/>
          </a:stretch>
        </p:blipFill>
        <p:spPr>
          <a:xfrm>
            <a:off x="20796" y="0"/>
            <a:ext cx="9123203" cy="5139947"/>
          </a:xfrm>
          <a:prstGeom prst="rect">
            <a:avLst/>
          </a:prstGeom>
        </p:spPr>
      </p:pic>
      <p:pic>
        <p:nvPicPr>
          <p:cNvPr id="2" name="Picture 1" descr="blackopacity30.png">
            <a:extLst>
              <a:ext uri="{FF2B5EF4-FFF2-40B4-BE49-F238E27FC236}">
                <a16:creationId xmlns:a16="http://schemas.microsoft.com/office/drawing/2014/main" id="{0EC42EA5-94DA-A035-A72E-B4C5C7BF725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066281"/>
            <a:ext cx="9144000" cy="1077218"/>
          </a:xfrm>
          <a:prstGeom prst="rect">
            <a:avLst/>
          </a:prstGeom>
        </p:spPr>
      </p:pic>
      <p:sp>
        <p:nvSpPr>
          <p:cNvPr id="3" name="TextBox 2">
            <a:extLst>
              <a:ext uri="{FF2B5EF4-FFF2-40B4-BE49-F238E27FC236}">
                <a16:creationId xmlns:a16="http://schemas.microsoft.com/office/drawing/2014/main" id="{E8675923-3CAA-E1F6-3A35-EA14BE9C78C2}"/>
              </a:ext>
            </a:extLst>
          </p:cNvPr>
          <p:cNvSpPr txBox="1"/>
          <p:nvPr/>
        </p:nvSpPr>
        <p:spPr>
          <a:xfrm>
            <a:off x="162780" y="4141182"/>
            <a:ext cx="9144000" cy="927417"/>
          </a:xfrm>
          <a:prstGeom prst="rect">
            <a:avLst/>
          </a:prstGeom>
        </p:spPr>
        <p:txBody>
          <a:bodyPr vert="horz" lIns="91440" tIns="45720" rIns="91440" bIns="45720" rtlCol="0" anchor="ctr">
            <a:normAutofit/>
          </a:bodyPr>
          <a:lstStyle/>
          <a:p>
            <a:pPr>
              <a:lnSpc>
                <a:spcPct val="90000"/>
              </a:lnSpc>
              <a:spcAft>
                <a:spcPts val="600"/>
              </a:spcAft>
            </a:pPr>
            <a:r>
              <a:rPr lang="en-US" sz="3200" dirty="0">
                <a:solidFill>
                  <a:schemeClr val="bg1"/>
                </a:solidFill>
                <a:latin typeface="Arial" panose="020B0604020202020204" pitchFamily="34" charset="0"/>
                <a:ea typeface="+mj-ea"/>
                <a:cs typeface="Arial" panose="020B0604020202020204" pitchFamily="34" charset="0"/>
              </a:rPr>
              <a:t>42 Baptisms in </a:t>
            </a:r>
            <a:r>
              <a:rPr lang="en-US" sz="32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Guayaquil, Ecuador </a:t>
            </a:r>
          </a:p>
        </p:txBody>
      </p:sp>
    </p:spTree>
    <p:extLst>
      <p:ext uri="{BB962C8B-B14F-4D97-AF65-F5344CB8AC3E}">
        <p14:creationId xmlns:p14="http://schemas.microsoft.com/office/powerpoint/2010/main" val="1579243151"/>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A652B4B-FB4B-7837-4EE7-AA848C80E0E3}"/>
              </a:ext>
            </a:extLst>
          </p:cNvPr>
          <p:cNvPicPr>
            <a:picLocks noChangeAspect="1"/>
          </p:cNvPicPr>
          <p:nvPr/>
        </p:nvPicPr>
        <p:blipFill>
          <a:blip r:embed="rId3" cstate="print">
            <a:extLst>
              <a:ext uri="{28A0092B-C50C-407E-A947-70E740481C1C}">
                <a14:useLocalDpi xmlns:a14="http://schemas.microsoft.com/office/drawing/2010/main" val="0"/>
              </a:ext>
            </a:extLst>
          </a:blip>
          <a:srcRect t="7490" b="-731"/>
          <a:stretch>
            <a:fillRect/>
          </a:stretch>
        </p:blipFill>
        <p:spPr>
          <a:xfrm>
            <a:off x="-55607" y="-1"/>
            <a:ext cx="4173512" cy="5184109"/>
          </a:xfrm>
          <a:prstGeom prst="rect">
            <a:avLst/>
          </a:prstGeom>
        </p:spPr>
      </p:pic>
      <p:pic>
        <p:nvPicPr>
          <p:cNvPr id="4" name="Picture 3" descr="A group of people posing for a photo&#10;&#10;AI-generated content may be incorrect.">
            <a:extLst>
              <a:ext uri="{FF2B5EF4-FFF2-40B4-BE49-F238E27FC236}">
                <a16:creationId xmlns:a16="http://schemas.microsoft.com/office/drawing/2014/main" id="{07513376-9DF9-246E-DBC3-D54F37DEB356}"/>
              </a:ext>
            </a:extLst>
          </p:cNvPr>
          <p:cNvPicPr>
            <a:picLocks noChangeAspect="1"/>
          </p:cNvPicPr>
          <p:nvPr/>
        </p:nvPicPr>
        <p:blipFill>
          <a:blip r:embed="rId4">
            <a:extLst>
              <a:ext uri="{28A0092B-C50C-407E-A947-70E740481C1C}">
                <a14:useLocalDpi xmlns:a14="http://schemas.microsoft.com/office/drawing/2010/main" val="0"/>
              </a:ext>
            </a:extLst>
          </a:blip>
          <a:srcRect t="27829" r="6432"/>
          <a:stretch>
            <a:fillRect/>
          </a:stretch>
        </p:blipFill>
        <p:spPr>
          <a:xfrm>
            <a:off x="4117905" y="0"/>
            <a:ext cx="5015514" cy="5158000"/>
          </a:xfrm>
          <a:prstGeom prst="rect">
            <a:avLst/>
          </a:prstGeom>
        </p:spPr>
      </p:pic>
      <p:pic>
        <p:nvPicPr>
          <p:cNvPr id="8" name="Picture 7" descr="blackopacity30.png">
            <a:extLst>
              <a:ext uri="{FF2B5EF4-FFF2-40B4-BE49-F238E27FC236}">
                <a16:creationId xmlns:a16="http://schemas.microsoft.com/office/drawing/2014/main" id="{238E6EA9-D767-8727-A4EA-AD8B8CC1423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3992691"/>
            <a:ext cx="9191273" cy="1179095"/>
          </a:xfrm>
          <a:prstGeom prst="rect">
            <a:avLst/>
          </a:prstGeom>
        </p:spPr>
      </p:pic>
      <p:sp>
        <p:nvSpPr>
          <p:cNvPr id="3" name="TextBox 2">
            <a:extLst>
              <a:ext uri="{FF2B5EF4-FFF2-40B4-BE49-F238E27FC236}">
                <a16:creationId xmlns:a16="http://schemas.microsoft.com/office/drawing/2014/main" id="{C2D555E6-86A4-5B0C-3976-2D726E33321D}"/>
              </a:ext>
            </a:extLst>
          </p:cNvPr>
          <p:cNvSpPr txBox="1"/>
          <p:nvPr/>
        </p:nvSpPr>
        <p:spPr>
          <a:xfrm>
            <a:off x="297469" y="4043629"/>
            <a:ext cx="8549062" cy="1077218"/>
          </a:xfrm>
          <a:prstGeom prst="rect">
            <a:avLst/>
          </a:prstGeom>
          <a:noFill/>
        </p:spPr>
        <p:txBody>
          <a:bodyPr wrap="square">
            <a:spAutoFit/>
          </a:bodyPr>
          <a:lstStyle/>
          <a:p>
            <a:r>
              <a:rPr lang="en-US" sz="32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Iglesia Cristo WELS Internacional </a:t>
            </a:r>
            <a:r>
              <a:rPr lang="en-US" sz="3200" dirty="0">
                <a:solidFill>
                  <a:schemeClr val="bg1"/>
                </a:solidFill>
                <a:latin typeface="Arial" panose="020B0604020202020204" pitchFamily="34" charset="0"/>
                <a:cs typeface="Arial" panose="020B0604020202020204" pitchFamily="34" charset="0"/>
              </a:rPr>
              <a:t>welcomes new church plants into fellowship</a:t>
            </a:r>
          </a:p>
        </p:txBody>
      </p:sp>
    </p:spTree>
    <p:extLst>
      <p:ext uri="{BB962C8B-B14F-4D97-AF65-F5344CB8AC3E}">
        <p14:creationId xmlns:p14="http://schemas.microsoft.com/office/powerpoint/2010/main" val="70723698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6488F1-9CF3-D51C-FB13-550D14704E28}"/>
              </a:ext>
            </a:extLst>
          </p:cNvPr>
          <p:cNvPicPr>
            <a:picLocks noChangeAspect="1"/>
          </p:cNvPicPr>
          <p:nvPr/>
        </p:nvPicPr>
        <p:blipFill>
          <a:blip r:embed="rId3">
            <a:extLst>
              <a:ext uri="{28A0092B-C50C-407E-A947-70E740481C1C}">
                <a14:useLocalDpi xmlns:a14="http://schemas.microsoft.com/office/drawing/2010/main" val="0"/>
              </a:ext>
            </a:extLst>
          </a:blip>
          <a:srcRect l="6194" b="13749"/>
          <a:stretch>
            <a:fillRect/>
          </a:stretch>
        </p:blipFill>
        <p:spPr>
          <a:xfrm>
            <a:off x="-1" y="0"/>
            <a:ext cx="5489667" cy="28392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0E5EB27E-BD2C-7FAE-0A78-C90567C7CD83}"/>
              </a:ext>
            </a:extLst>
          </p:cNvPr>
          <p:cNvPicPr>
            <a:picLocks noChangeAspect="1"/>
          </p:cNvPicPr>
          <p:nvPr/>
        </p:nvPicPr>
        <p:blipFill>
          <a:blip r:embed="rId4">
            <a:extLst>
              <a:ext uri="{28A0092B-C50C-407E-A947-70E740481C1C}">
                <a14:useLocalDpi xmlns:a14="http://schemas.microsoft.com/office/drawing/2010/main" val="0"/>
              </a:ext>
            </a:extLst>
          </a:blip>
          <a:srcRect l="14699" t="13178" r="10927" b="571"/>
          <a:stretch>
            <a:fillRect/>
          </a:stretch>
        </p:blipFill>
        <p:spPr>
          <a:xfrm>
            <a:off x="5489667" y="0"/>
            <a:ext cx="3672408" cy="28392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1" name="Group 10">
            <a:extLst>
              <a:ext uri="{FF2B5EF4-FFF2-40B4-BE49-F238E27FC236}">
                <a16:creationId xmlns:a16="http://schemas.microsoft.com/office/drawing/2014/main" id="{BE368B38-3B80-D4EF-BBC6-7917B63B4E88}"/>
              </a:ext>
            </a:extLst>
          </p:cNvPr>
          <p:cNvGrpSpPr/>
          <p:nvPr/>
        </p:nvGrpSpPr>
        <p:grpSpPr>
          <a:xfrm>
            <a:off x="5993723" y="2211710"/>
            <a:ext cx="2664296" cy="2448272"/>
            <a:chOff x="6012160" y="2139702"/>
            <a:chExt cx="2664296" cy="2448272"/>
          </a:xfrm>
        </p:grpSpPr>
        <p:sp>
          <p:nvSpPr>
            <p:cNvPr id="10" name="Rectangle 9">
              <a:extLst>
                <a:ext uri="{FF2B5EF4-FFF2-40B4-BE49-F238E27FC236}">
                  <a16:creationId xmlns:a16="http://schemas.microsoft.com/office/drawing/2014/main" id="{9B1986BF-1446-B062-C43D-47BA3F288BF1}"/>
                </a:ext>
              </a:extLst>
            </p:cNvPr>
            <p:cNvSpPr/>
            <p:nvPr/>
          </p:nvSpPr>
          <p:spPr>
            <a:xfrm>
              <a:off x="6012160" y="2139702"/>
              <a:ext cx="2664296" cy="244827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9" name="Picture 8">
              <a:extLst>
                <a:ext uri="{FF2B5EF4-FFF2-40B4-BE49-F238E27FC236}">
                  <a16:creationId xmlns:a16="http://schemas.microsoft.com/office/drawing/2014/main" id="{B19F8A3A-2B2D-BEC1-0112-483061E6E7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4257" y="2355726"/>
              <a:ext cx="2340101" cy="2016224"/>
            </a:xfrm>
            <a:prstGeom prst="rect">
              <a:avLst/>
            </a:prstGeom>
            <a:ln>
              <a:solidFill>
                <a:schemeClr val="bg1"/>
              </a:solidFill>
            </a:ln>
          </p:spPr>
        </p:pic>
      </p:grpSp>
      <p:sp>
        <p:nvSpPr>
          <p:cNvPr id="12" name="TextBox 11">
            <a:extLst>
              <a:ext uri="{FF2B5EF4-FFF2-40B4-BE49-F238E27FC236}">
                <a16:creationId xmlns:a16="http://schemas.microsoft.com/office/drawing/2014/main" id="{48D47963-DC80-2384-CFAF-42089AAB0D7E}"/>
              </a:ext>
            </a:extLst>
          </p:cNvPr>
          <p:cNvSpPr txBox="1"/>
          <p:nvPr/>
        </p:nvSpPr>
        <p:spPr>
          <a:xfrm>
            <a:off x="307754" y="3413197"/>
            <a:ext cx="8528492" cy="1138773"/>
          </a:xfrm>
          <a:prstGeom prst="rect">
            <a:avLst/>
          </a:prstGeom>
          <a:noFill/>
        </p:spPr>
        <p:txBody>
          <a:bodyPr wrap="square">
            <a:spAutoFit/>
          </a:bodyPr>
          <a:lstStyle/>
          <a:p>
            <a:r>
              <a:rPr lang="en-US" sz="4000" b="1" i="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TELL Network:</a:t>
            </a:r>
            <a:endParaRPr lang="en-US" sz="2800" dirty="0">
              <a:solidFill>
                <a:schemeClr val="bg1"/>
              </a:solidFill>
              <a:latin typeface="Arial" panose="020B0604020202020204" pitchFamily="34" charset="0"/>
              <a:cs typeface="Arial" panose="020B0604020202020204" pitchFamily="34" charset="0"/>
            </a:endParaRPr>
          </a:p>
          <a:p>
            <a:r>
              <a:rPr lang="en-US" sz="2800" dirty="0">
                <a:solidFill>
                  <a:schemeClr val="bg1"/>
                </a:solidFill>
                <a:latin typeface="Arial" panose="020B0604020202020204" pitchFamily="34" charset="0"/>
                <a:cs typeface="Arial" panose="020B0604020202020204" pitchFamily="34" charset="0"/>
              </a:rPr>
              <a:t>Think. Evaluate. Learn. Lead. </a:t>
            </a:r>
          </a:p>
        </p:txBody>
      </p:sp>
    </p:spTree>
    <p:extLst>
      <p:ext uri="{BB962C8B-B14F-4D97-AF65-F5344CB8AC3E}">
        <p14:creationId xmlns:p14="http://schemas.microsoft.com/office/powerpoint/2010/main" val="45330295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0F51902-9111-DC10-09BD-C67FE5F8D5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4"/>
            <a:ext cx="9144000" cy="5144304"/>
          </a:xfrm>
          <a:prstGeom prst="rect">
            <a:avLst/>
          </a:prstGeom>
        </p:spPr>
      </p:pic>
    </p:spTree>
    <p:extLst>
      <p:ext uri="{BB962C8B-B14F-4D97-AF65-F5344CB8AC3E}">
        <p14:creationId xmlns:p14="http://schemas.microsoft.com/office/powerpoint/2010/main" val="415944592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69E905-1A01-26A5-3DFA-48A3BA43DB4B}"/>
              </a:ext>
            </a:extLst>
          </p:cNvPr>
          <p:cNvPicPr>
            <a:picLocks noChangeAspect="1"/>
          </p:cNvPicPr>
          <p:nvPr/>
        </p:nvPicPr>
        <p:blipFill>
          <a:blip r:embed="rId3">
            <a:extLst>
              <a:ext uri="{28A0092B-C50C-407E-A947-70E740481C1C}">
                <a14:useLocalDpi xmlns:a14="http://schemas.microsoft.com/office/drawing/2010/main" val="0"/>
              </a:ext>
            </a:extLst>
          </a:blip>
          <a:srcRect t="12347" b="12371"/>
          <a:stretch>
            <a:fillRect/>
          </a:stretch>
        </p:blipFill>
        <p:spPr>
          <a:xfrm>
            <a:off x="34262" y="0"/>
            <a:ext cx="9109738" cy="5143500"/>
          </a:xfrm>
          <a:prstGeom prst="rect">
            <a:avLst/>
          </a:prstGeom>
        </p:spPr>
      </p:pic>
      <p:pic>
        <p:nvPicPr>
          <p:cNvPr id="4" name="Picture 3" descr="blackopacity30.png">
            <a:extLst>
              <a:ext uri="{FF2B5EF4-FFF2-40B4-BE49-F238E27FC236}">
                <a16:creationId xmlns:a16="http://schemas.microsoft.com/office/drawing/2014/main" id="{46D9E510-F870-BDDC-7358-B32C548DD0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066281"/>
            <a:ext cx="9144000" cy="1077218"/>
          </a:xfrm>
          <a:prstGeom prst="rect">
            <a:avLst/>
          </a:prstGeom>
        </p:spPr>
      </p:pic>
      <p:sp>
        <p:nvSpPr>
          <p:cNvPr id="7" name="TextBox 6">
            <a:extLst>
              <a:ext uri="{FF2B5EF4-FFF2-40B4-BE49-F238E27FC236}">
                <a16:creationId xmlns:a16="http://schemas.microsoft.com/office/drawing/2014/main" id="{1A91CA42-F7A7-591B-808E-4BB1FAB1CDA4}"/>
              </a:ext>
            </a:extLst>
          </p:cNvPr>
          <p:cNvSpPr txBox="1"/>
          <p:nvPr/>
        </p:nvSpPr>
        <p:spPr>
          <a:xfrm>
            <a:off x="179512" y="4127836"/>
            <a:ext cx="8549062" cy="954107"/>
          </a:xfrm>
          <a:prstGeom prst="rect">
            <a:avLst/>
          </a:prstGeom>
          <a:noFill/>
        </p:spPr>
        <p:txBody>
          <a:bodyPr wrap="square">
            <a:spAutoFit/>
          </a:bodyPr>
          <a:lstStyle/>
          <a:p>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Missionary Jon Gross – Innovation consultant</a:t>
            </a:r>
          </a:p>
          <a:p>
            <a:r>
              <a:rPr lang="en-US"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Helping teams use technology to spread the gospel</a:t>
            </a:r>
            <a:endParaRPr 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322528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united states&#10;&#10;AI-generated content may be incorrect.">
            <a:extLst>
              <a:ext uri="{FF2B5EF4-FFF2-40B4-BE49-F238E27FC236}">
                <a16:creationId xmlns:a16="http://schemas.microsoft.com/office/drawing/2014/main" id="{24A284BE-9AC1-C7EE-238E-58E8E29045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966351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posing for a photo&#10;&#10;AI-generated content may be incorrect.">
            <a:extLst>
              <a:ext uri="{FF2B5EF4-FFF2-40B4-BE49-F238E27FC236}">
                <a16:creationId xmlns:a16="http://schemas.microsoft.com/office/drawing/2014/main" id="{E66DCB26-11CA-40DA-4122-372CD2741C94}"/>
              </a:ext>
            </a:extLst>
          </p:cNvPr>
          <p:cNvPicPr>
            <a:picLocks noChangeAspect="1"/>
          </p:cNvPicPr>
          <p:nvPr/>
        </p:nvPicPr>
        <p:blipFill>
          <a:blip r:embed="rId3">
            <a:extLst>
              <a:ext uri="{28A0092B-C50C-407E-A947-70E740481C1C}">
                <a14:useLocalDpi xmlns:a14="http://schemas.microsoft.com/office/drawing/2010/main" val="0"/>
              </a:ext>
            </a:extLst>
          </a:blip>
          <a:srcRect l="8612" t="34511" r="3491" b="-88"/>
          <a:stretch>
            <a:fillRect/>
          </a:stretch>
        </p:blipFill>
        <p:spPr>
          <a:xfrm>
            <a:off x="0" y="0"/>
            <a:ext cx="9192126" cy="5143500"/>
          </a:xfrm>
          <a:prstGeom prst="rect">
            <a:avLst/>
          </a:prstGeom>
        </p:spPr>
      </p:pic>
      <p:sp>
        <p:nvSpPr>
          <p:cNvPr id="4" name="Rectangle 3">
            <a:extLst>
              <a:ext uri="{FF2B5EF4-FFF2-40B4-BE49-F238E27FC236}">
                <a16:creationId xmlns:a16="http://schemas.microsoft.com/office/drawing/2014/main" id="{7E012BCA-2A8F-AC3E-DFCA-6A897D17A0D3}"/>
              </a:ext>
            </a:extLst>
          </p:cNvPr>
          <p:cNvSpPr/>
          <p:nvPr/>
        </p:nvSpPr>
        <p:spPr>
          <a:xfrm>
            <a:off x="0" y="3867894"/>
            <a:ext cx="9192126" cy="127560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3E033D5-9AC1-3817-2261-34B822AF0351}"/>
              </a:ext>
            </a:extLst>
          </p:cNvPr>
          <p:cNvSpPr txBox="1"/>
          <p:nvPr/>
        </p:nvSpPr>
        <p:spPr>
          <a:xfrm>
            <a:off x="113819" y="3994770"/>
            <a:ext cx="8964488" cy="1141911"/>
          </a:xfrm>
          <a:prstGeom prst="rect">
            <a:avLst/>
          </a:prstGeom>
        </p:spPr>
        <p:txBody>
          <a:bodyPr vert="horz" lIns="91440" tIns="45720" rIns="91440" bIns="45720" rtlCol="0" anchor="t">
            <a:normAutofit lnSpcReduction="10000"/>
          </a:bodyPr>
          <a:lstStyle/>
          <a:p>
            <a:pPr>
              <a:lnSpc>
                <a:spcPct val="90000"/>
              </a:lnSpc>
              <a:spcAft>
                <a:spcPts val="600"/>
              </a:spcAft>
            </a:pP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Native Christians Network </a:t>
            </a:r>
            <a:r>
              <a:rPr lang="en-US" sz="2800" dirty="0">
                <a:solidFill>
                  <a:schemeClr val="bg1"/>
                </a:solidFill>
                <a:latin typeface="Arial" panose="020B0604020202020204" pitchFamily="34" charset="0"/>
                <a:cs typeface="Arial" panose="020B0604020202020204" pitchFamily="34" charset="0"/>
              </a:rPr>
              <a:t>stands ready to reach out with the gospel to the 574 Native American Reservations throughout the U.S.</a:t>
            </a:r>
            <a:endPar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206290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1F220D9B-BBC9-A049-39A2-0B02FF6EFBC3}"/>
              </a:ext>
            </a:extLst>
          </p:cNvPr>
          <p:cNvSpPr txBox="1"/>
          <p:nvPr/>
        </p:nvSpPr>
        <p:spPr>
          <a:xfrm>
            <a:off x="392388" y="909177"/>
            <a:ext cx="7416824" cy="2246769"/>
          </a:xfrm>
          <a:prstGeom prst="rect">
            <a:avLst/>
          </a:prstGeom>
          <a:noFill/>
        </p:spPr>
        <p:txBody>
          <a:bodyPr wrap="square">
            <a:spAutoFit/>
          </a:bodyPr>
          <a:lstStyle/>
          <a:p>
            <a:pPr marL="228600" marR="0" lvl="0" indent="-228600" algn="l" defTabSz="914400" rtl="0" eaLnBrk="0" fontAlgn="base" latinLnBrk="0" hangingPunct="0">
              <a:lnSpc>
                <a:spcPct val="100000"/>
              </a:lnSpc>
              <a:spcBef>
                <a:spcPts val="0"/>
              </a:spcBef>
              <a:spcAft>
                <a:spcPts val="1200"/>
              </a:spcAft>
              <a:buClrTx/>
              <a:buSzTx/>
              <a:buFont typeface="+mj-lt"/>
              <a:buAutoNum type="arabicPeriod"/>
              <a:tabLst/>
              <a:defRPr/>
            </a:pPr>
            <a:r>
              <a:rPr lang="en-US" sz="2000" i="0" kern="1200" dirty="0">
                <a:solidFill>
                  <a:schemeClr val="bg1"/>
                </a:solidFill>
                <a:effectLst/>
                <a:latin typeface="+mn-lt"/>
                <a:ea typeface="+mn-ea"/>
                <a:cs typeface="+mn-cs"/>
              </a:rPr>
              <a:t>Forge a borderless support network</a:t>
            </a:r>
          </a:p>
          <a:p>
            <a:pPr marL="228600" marR="0" lvl="0" indent="-228600" algn="l" defTabSz="914400" rtl="0" eaLnBrk="0" fontAlgn="base" latinLnBrk="0" hangingPunct="0">
              <a:lnSpc>
                <a:spcPct val="100000"/>
              </a:lnSpc>
              <a:spcBef>
                <a:spcPts val="0"/>
              </a:spcBef>
              <a:spcAft>
                <a:spcPts val="1200"/>
              </a:spcAft>
              <a:buClrTx/>
              <a:buSzTx/>
              <a:buFont typeface="+mj-lt"/>
              <a:buAutoNum type="arabicPeriod"/>
              <a:tabLst/>
              <a:defRPr/>
            </a:pPr>
            <a:r>
              <a:rPr lang="en-US" sz="2000" i="0" kern="1200" dirty="0">
                <a:solidFill>
                  <a:schemeClr val="bg1"/>
                </a:solidFill>
                <a:effectLst/>
                <a:latin typeface="+mn-lt"/>
                <a:ea typeface="+mn-ea"/>
                <a:cs typeface="+mn-cs"/>
              </a:rPr>
              <a:t>Equip a global missionary force</a:t>
            </a:r>
            <a:endParaRPr lang="en-US" sz="2000" dirty="0">
              <a:solidFill>
                <a:schemeClr val="bg1"/>
              </a:solidFill>
              <a:effectLst/>
            </a:endParaRPr>
          </a:p>
          <a:p>
            <a:pPr marL="228600" marR="0" lvl="0" indent="-228600" algn="l" defTabSz="914400" rtl="0" eaLnBrk="0" fontAlgn="base" latinLnBrk="0" hangingPunct="0">
              <a:lnSpc>
                <a:spcPct val="100000"/>
              </a:lnSpc>
              <a:spcBef>
                <a:spcPts val="0"/>
              </a:spcBef>
              <a:spcAft>
                <a:spcPts val="1200"/>
              </a:spcAft>
              <a:buClrTx/>
              <a:buSzTx/>
              <a:buFont typeface="+mj-lt"/>
              <a:buAutoNum type="arabicPeriod"/>
              <a:tabLst/>
              <a:defRPr/>
            </a:pPr>
            <a:r>
              <a:rPr lang="en-US" sz="2000" i="0" kern="1200" dirty="0">
                <a:solidFill>
                  <a:schemeClr val="bg1"/>
                </a:solidFill>
                <a:effectLst/>
                <a:latin typeface="+mn-lt"/>
                <a:ea typeface="+mn-ea"/>
                <a:cs typeface="+mn-cs"/>
              </a:rPr>
              <a:t>Establish Confessional Lutheran seminaries</a:t>
            </a:r>
            <a:endParaRPr lang="en-US" sz="2000" dirty="0">
              <a:solidFill>
                <a:schemeClr val="bg1"/>
              </a:solidFill>
              <a:effectLst/>
            </a:endParaRPr>
          </a:p>
          <a:p>
            <a:pPr marL="228600" indent="-228600" rtl="0">
              <a:spcBef>
                <a:spcPts val="0"/>
              </a:spcBef>
              <a:spcAft>
                <a:spcPts val="1200"/>
              </a:spcAft>
              <a:buFont typeface="+mj-lt"/>
              <a:buAutoNum type="arabicPeriod"/>
            </a:pPr>
            <a:r>
              <a:rPr lang="en-US" sz="2000" i="0" kern="1200" dirty="0">
                <a:solidFill>
                  <a:schemeClr val="bg1"/>
                </a:solidFill>
                <a:effectLst/>
                <a:latin typeface="+mn-lt"/>
                <a:ea typeface="+mn-ea"/>
                <a:cs typeface="+mn-cs"/>
              </a:rPr>
              <a:t>Expand multi-language mission efforts</a:t>
            </a:r>
          </a:p>
          <a:p>
            <a:pPr marL="228600" marR="0" lvl="0" indent="-228600" algn="l" defTabSz="914400" rtl="0" eaLnBrk="0" fontAlgn="base" latinLnBrk="0" hangingPunct="0">
              <a:lnSpc>
                <a:spcPct val="100000"/>
              </a:lnSpc>
              <a:spcBef>
                <a:spcPts val="0"/>
              </a:spcBef>
              <a:spcAft>
                <a:spcPts val="1200"/>
              </a:spcAft>
              <a:buClrTx/>
              <a:buSzTx/>
              <a:buFont typeface="+mj-lt"/>
              <a:buAutoNum type="arabicPeriod"/>
              <a:tabLst/>
              <a:defRPr/>
            </a:pPr>
            <a:r>
              <a:rPr lang="en-US" sz="2000" i="0" kern="1200" dirty="0">
                <a:solidFill>
                  <a:schemeClr val="bg1"/>
                </a:solidFill>
                <a:effectLst/>
                <a:latin typeface="+mn-lt"/>
                <a:ea typeface="+mn-ea"/>
                <a:cs typeface="+mn-cs"/>
              </a:rPr>
              <a:t>Pioneer missions in high-risk and unreached areas</a:t>
            </a:r>
            <a:endParaRPr lang="en-US" sz="2000" dirty="0">
              <a:solidFill>
                <a:schemeClr val="bg1"/>
              </a:solidFill>
              <a:effectLst/>
            </a:endParaRPr>
          </a:p>
        </p:txBody>
      </p:sp>
      <p:sp>
        <p:nvSpPr>
          <p:cNvPr id="20" name="TextBox 19">
            <a:extLst>
              <a:ext uri="{FF2B5EF4-FFF2-40B4-BE49-F238E27FC236}">
                <a16:creationId xmlns:a16="http://schemas.microsoft.com/office/drawing/2014/main" id="{F2EA8FCF-6A6F-54CB-BC10-86B2A2DDFD8E}"/>
              </a:ext>
            </a:extLst>
          </p:cNvPr>
          <p:cNvSpPr txBox="1"/>
          <p:nvPr/>
        </p:nvSpPr>
        <p:spPr>
          <a:xfrm>
            <a:off x="269776" y="254799"/>
            <a:ext cx="8604448" cy="523220"/>
          </a:xfrm>
          <a:prstGeom prst="rect">
            <a:avLst/>
          </a:prstGeom>
          <a:noFill/>
        </p:spPr>
        <p:txBody>
          <a:bodyPr wrap="square">
            <a:spAutoFit/>
          </a:bodyPr>
          <a:lstStyle/>
          <a:p>
            <a:pPr marR="0" lvl="0" algn="l" defTabSz="914400" rtl="0" eaLnBrk="0" fontAlgn="base" latinLnBrk="0" hangingPunct="0">
              <a:lnSpc>
                <a:spcPct val="100000"/>
              </a:lnSpc>
              <a:spcBef>
                <a:spcPts val="0"/>
              </a:spcBef>
              <a:spcAft>
                <a:spcPts val="1200"/>
              </a:spcAft>
              <a:buClrTx/>
              <a:buSzTx/>
              <a:tabLst/>
              <a:defRPr/>
            </a:pPr>
            <a:r>
              <a:rPr lang="en-US" sz="2800" b="1" i="0" kern="1200" dirty="0">
                <a:solidFill>
                  <a:schemeClr val="bg1"/>
                </a:solidFill>
                <a:effectLst>
                  <a:outerShdw blurRad="38100" dist="38100" dir="2700000" algn="tl">
                    <a:srgbClr val="000000">
                      <a:alpha val="43137"/>
                    </a:srgbClr>
                  </a:outerShdw>
                </a:effectLst>
                <a:latin typeface="+mn-lt"/>
                <a:ea typeface="+mn-ea"/>
                <a:cs typeface="+mn-cs"/>
              </a:rPr>
              <a:t>WELS Long-Range Plan: Bringing Christ to the Nations</a:t>
            </a:r>
          </a:p>
        </p:txBody>
      </p:sp>
      <p:pic>
        <p:nvPicPr>
          <p:cNvPr id="2" name="Picture 1" descr="A group of hands around a globe&#10;&#10;AI-generated content may be incorrect.">
            <a:extLst>
              <a:ext uri="{FF2B5EF4-FFF2-40B4-BE49-F238E27FC236}">
                <a16:creationId xmlns:a16="http://schemas.microsoft.com/office/drawing/2014/main" id="{7F6BC444-6FA2-52E4-D041-703A0AFD6578}"/>
              </a:ext>
            </a:extLst>
          </p:cNvPr>
          <p:cNvPicPr>
            <a:picLocks noChangeAspect="1"/>
          </p:cNvPicPr>
          <p:nvPr/>
        </p:nvPicPr>
        <p:blipFill>
          <a:blip r:embed="rId3" cstate="print">
            <a:extLst>
              <a:ext uri="{28A0092B-C50C-407E-A947-70E740481C1C}">
                <a14:useLocalDpi xmlns:a14="http://schemas.microsoft.com/office/drawing/2010/main" val="0"/>
              </a:ext>
            </a:extLst>
          </a:blip>
          <a:srcRect l="20826" t="7789" r="20515" b="7924"/>
          <a:stretch>
            <a:fillRect/>
          </a:stretch>
        </p:blipFill>
        <p:spPr>
          <a:xfrm>
            <a:off x="0" y="3418262"/>
            <a:ext cx="1835280" cy="1755093"/>
          </a:xfrm>
          <a:prstGeom prst="rect">
            <a:avLst/>
          </a:prstGeom>
        </p:spPr>
      </p:pic>
      <p:pic>
        <p:nvPicPr>
          <p:cNvPr id="3" name="Picture 2" descr="A person in a green jacket on a motorcycle&#10;&#10;AI-generated content may be incorrect.">
            <a:extLst>
              <a:ext uri="{FF2B5EF4-FFF2-40B4-BE49-F238E27FC236}">
                <a16:creationId xmlns:a16="http://schemas.microsoft.com/office/drawing/2014/main" id="{4B244CEF-4C50-CCCA-F839-9EEE0B769ADC}"/>
              </a:ext>
            </a:extLst>
          </p:cNvPr>
          <p:cNvPicPr>
            <a:picLocks noChangeAspect="1"/>
          </p:cNvPicPr>
          <p:nvPr/>
        </p:nvPicPr>
        <p:blipFill>
          <a:blip r:embed="rId4" cstate="print">
            <a:extLst>
              <a:ext uri="{28A0092B-C50C-407E-A947-70E740481C1C}">
                <a14:useLocalDpi xmlns:a14="http://schemas.microsoft.com/office/drawing/2010/main" val="0"/>
              </a:ext>
            </a:extLst>
          </a:blip>
          <a:srcRect l="5152" t="17644" r="-5152" b="16440"/>
          <a:stretch>
            <a:fillRect/>
          </a:stretch>
        </p:blipFill>
        <p:spPr>
          <a:xfrm>
            <a:off x="1830331" y="3418261"/>
            <a:ext cx="1996949" cy="1755093"/>
          </a:xfrm>
          <a:prstGeom prst="rect">
            <a:avLst/>
          </a:prstGeom>
        </p:spPr>
      </p:pic>
      <p:pic>
        <p:nvPicPr>
          <p:cNvPr id="4" name="Picture 3" descr="A group of men sitting at a table&#10;&#10;AI-generated content may be incorrect.">
            <a:extLst>
              <a:ext uri="{FF2B5EF4-FFF2-40B4-BE49-F238E27FC236}">
                <a16:creationId xmlns:a16="http://schemas.microsoft.com/office/drawing/2014/main" id="{39BA538F-E71F-362B-8335-9CBB5A513193}"/>
              </a:ext>
            </a:extLst>
          </p:cNvPr>
          <p:cNvPicPr>
            <a:picLocks noChangeAspect="1"/>
          </p:cNvPicPr>
          <p:nvPr/>
        </p:nvPicPr>
        <p:blipFill>
          <a:blip r:embed="rId5" cstate="print">
            <a:extLst>
              <a:ext uri="{28A0092B-C50C-407E-A947-70E740481C1C}">
                <a14:useLocalDpi xmlns:a14="http://schemas.microsoft.com/office/drawing/2010/main" val="0"/>
              </a:ext>
            </a:extLst>
          </a:blip>
          <a:srcRect l="14730" t="5573" r="27110" b="10031"/>
          <a:stretch>
            <a:fillRect/>
          </a:stretch>
        </p:blipFill>
        <p:spPr>
          <a:xfrm>
            <a:off x="3738629" y="3408546"/>
            <a:ext cx="1835280" cy="1775013"/>
          </a:xfrm>
          <a:prstGeom prst="rect">
            <a:avLst/>
          </a:prstGeom>
        </p:spPr>
      </p:pic>
      <p:pic>
        <p:nvPicPr>
          <p:cNvPr id="5" name="Picture 4" descr="A group of people standing together&#10;&#10;AI-generated content may be incorrect.">
            <a:extLst>
              <a:ext uri="{FF2B5EF4-FFF2-40B4-BE49-F238E27FC236}">
                <a16:creationId xmlns:a16="http://schemas.microsoft.com/office/drawing/2014/main" id="{BFC023A0-D084-8608-DD12-507C41C49E79}"/>
              </a:ext>
            </a:extLst>
          </p:cNvPr>
          <p:cNvPicPr>
            <a:picLocks noChangeAspect="1"/>
          </p:cNvPicPr>
          <p:nvPr/>
        </p:nvPicPr>
        <p:blipFill>
          <a:blip r:embed="rId6" cstate="print">
            <a:extLst>
              <a:ext uri="{28A0092B-C50C-407E-A947-70E740481C1C}">
                <a14:useLocalDpi xmlns:a14="http://schemas.microsoft.com/office/drawing/2010/main" val="0"/>
              </a:ext>
            </a:extLst>
          </a:blip>
          <a:srcRect l="36271" t="10500" r="5160" b="14045"/>
          <a:stretch>
            <a:fillRect/>
          </a:stretch>
        </p:blipFill>
        <p:spPr>
          <a:xfrm>
            <a:off x="5584223" y="3409163"/>
            <a:ext cx="1835280" cy="1773287"/>
          </a:xfrm>
          <a:prstGeom prst="rect">
            <a:avLst/>
          </a:prstGeom>
        </p:spPr>
      </p:pic>
      <p:pic>
        <p:nvPicPr>
          <p:cNvPr id="8" name="Picture 7" descr="A person holding a baby&#10;&#10;AI-generated content may be incorrect.">
            <a:extLst>
              <a:ext uri="{FF2B5EF4-FFF2-40B4-BE49-F238E27FC236}">
                <a16:creationId xmlns:a16="http://schemas.microsoft.com/office/drawing/2014/main" id="{0EE13A72-4D54-C605-BE14-28D737D21EC6}"/>
              </a:ext>
            </a:extLst>
          </p:cNvPr>
          <p:cNvPicPr>
            <a:picLocks noChangeAspect="1"/>
          </p:cNvPicPr>
          <p:nvPr/>
        </p:nvPicPr>
        <p:blipFill>
          <a:blip r:embed="rId7" cstate="print">
            <a:extLst>
              <a:ext uri="{28A0092B-C50C-407E-A947-70E740481C1C}">
                <a14:useLocalDpi xmlns:a14="http://schemas.microsoft.com/office/drawing/2010/main" val="0"/>
              </a:ext>
            </a:extLst>
          </a:blip>
          <a:srcRect l="38736" t="15311" r="4042" b="7902"/>
          <a:stretch>
            <a:fillRect/>
          </a:stretch>
        </p:blipFill>
        <p:spPr>
          <a:xfrm>
            <a:off x="7442514" y="3418261"/>
            <a:ext cx="1714183" cy="1725239"/>
          </a:xfrm>
          <a:prstGeom prst="rect">
            <a:avLst/>
          </a:prstGeom>
        </p:spPr>
      </p:pic>
    </p:spTree>
    <p:extLst>
      <p:ext uri="{BB962C8B-B14F-4D97-AF65-F5344CB8AC3E}">
        <p14:creationId xmlns:p14="http://schemas.microsoft.com/office/powerpoint/2010/main" val="373919521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18A1EA-C037-3659-3576-6FDD7FABCDA3}"/>
              </a:ext>
            </a:extLst>
          </p:cNvPr>
          <p:cNvPicPr>
            <a:picLocks noChangeAspect="1"/>
          </p:cNvPicPr>
          <p:nvPr/>
        </p:nvPicPr>
        <p:blipFill>
          <a:blip r:embed="rId3">
            <a:extLst>
              <a:ext uri="{28A0092B-C50C-407E-A947-70E740481C1C}">
                <a14:useLocalDpi xmlns:a14="http://schemas.microsoft.com/office/drawing/2010/main" val="0"/>
              </a:ext>
            </a:extLst>
          </a:blip>
          <a:srcRect t="12925"/>
          <a:stretch>
            <a:fillRect/>
          </a:stretch>
        </p:blipFill>
        <p:spPr>
          <a:xfrm>
            <a:off x="-27806" y="0"/>
            <a:ext cx="9144000" cy="5308054"/>
          </a:xfrm>
          <a:prstGeom prst="rect">
            <a:avLst/>
          </a:prstGeom>
        </p:spPr>
      </p:pic>
      <p:sp>
        <p:nvSpPr>
          <p:cNvPr id="22" name="Rectangle 21">
            <a:extLst>
              <a:ext uri="{FF2B5EF4-FFF2-40B4-BE49-F238E27FC236}">
                <a16:creationId xmlns:a16="http://schemas.microsoft.com/office/drawing/2014/main" id="{F15EAA3A-D54C-EBDF-C780-75B00FCA2B67}"/>
              </a:ext>
            </a:extLst>
          </p:cNvPr>
          <p:cNvSpPr/>
          <p:nvPr/>
        </p:nvSpPr>
        <p:spPr>
          <a:xfrm>
            <a:off x="-24063" y="4184763"/>
            <a:ext cx="9192126" cy="112329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F68BA94-1AC4-E942-2C53-F1E557B681F3}"/>
              </a:ext>
            </a:extLst>
          </p:cNvPr>
          <p:cNvSpPr txBox="1"/>
          <p:nvPr/>
        </p:nvSpPr>
        <p:spPr>
          <a:xfrm>
            <a:off x="289840" y="4298773"/>
            <a:ext cx="8564320" cy="830997"/>
          </a:xfrm>
          <a:prstGeom prst="rect">
            <a:avLst/>
          </a:prstGeom>
          <a:noFill/>
        </p:spPr>
        <p:txBody>
          <a:bodyPr wrap="square" rtlCol="0">
            <a:spAutoFit/>
          </a:bodyPr>
          <a:lstStyle/>
          <a:p>
            <a:pPr algn="ctr"/>
            <a:r>
              <a:rPr lang="en-US" sz="2400" dirty="0">
                <a:solidFill>
                  <a:schemeClr val="bg1"/>
                </a:solidFill>
              </a:rPr>
              <a:t>Join us at Taste of Missions for the commissioning of </a:t>
            </a:r>
          </a:p>
          <a:p>
            <a:pPr algn="ctr"/>
            <a:r>
              <a:rPr lang="en-US" sz="2400" b="1" dirty="0">
                <a:solidFill>
                  <a:schemeClr val="bg1"/>
                </a:solidFill>
                <a:effectLst>
                  <a:outerShdw blurRad="38100" dist="38100" dir="2700000" algn="tl">
                    <a:srgbClr val="000000">
                      <a:alpha val="43137"/>
                    </a:srgbClr>
                  </a:outerShdw>
                </a:effectLst>
              </a:rPr>
              <a:t>six new world missionaries</a:t>
            </a:r>
          </a:p>
        </p:txBody>
      </p:sp>
      <p:grpSp>
        <p:nvGrpSpPr>
          <p:cNvPr id="21" name="Group 20">
            <a:extLst>
              <a:ext uri="{FF2B5EF4-FFF2-40B4-BE49-F238E27FC236}">
                <a16:creationId xmlns:a16="http://schemas.microsoft.com/office/drawing/2014/main" id="{9F4BEC83-DB1C-AAB2-0E77-240EA8DFB2F0}"/>
              </a:ext>
            </a:extLst>
          </p:cNvPr>
          <p:cNvGrpSpPr/>
          <p:nvPr/>
        </p:nvGrpSpPr>
        <p:grpSpPr>
          <a:xfrm>
            <a:off x="289840" y="233939"/>
            <a:ext cx="2627464" cy="1652805"/>
            <a:chOff x="467544" y="334361"/>
            <a:chExt cx="2986016" cy="1709553"/>
          </a:xfrm>
        </p:grpSpPr>
        <p:sp>
          <p:nvSpPr>
            <p:cNvPr id="20" name="Rectangle 19">
              <a:extLst>
                <a:ext uri="{FF2B5EF4-FFF2-40B4-BE49-F238E27FC236}">
                  <a16:creationId xmlns:a16="http://schemas.microsoft.com/office/drawing/2014/main" id="{6DA79676-FCBE-120F-D558-018D806BB924}"/>
                </a:ext>
              </a:extLst>
            </p:cNvPr>
            <p:cNvSpPr/>
            <p:nvPr/>
          </p:nvSpPr>
          <p:spPr>
            <a:xfrm>
              <a:off x="467544" y="334361"/>
              <a:ext cx="2986016" cy="170955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2414328-85C1-9DCA-8DC9-046946DC2CA1}"/>
                </a:ext>
              </a:extLst>
            </p:cNvPr>
            <p:cNvPicPr>
              <a:picLocks noChangeAspect="1"/>
            </p:cNvPicPr>
            <p:nvPr/>
          </p:nvPicPr>
          <p:blipFill>
            <a:blip r:embed="rId4"/>
            <a:stretch>
              <a:fillRect/>
            </a:stretch>
          </p:blipFill>
          <p:spPr>
            <a:xfrm>
              <a:off x="772420" y="536355"/>
              <a:ext cx="2376264" cy="1305563"/>
            </a:xfrm>
            <a:prstGeom prst="rect">
              <a:avLst/>
            </a:prstGeom>
          </p:spPr>
        </p:pic>
      </p:grpSp>
    </p:spTree>
    <p:extLst>
      <p:ext uri="{BB962C8B-B14F-4D97-AF65-F5344CB8AC3E}">
        <p14:creationId xmlns:p14="http://schemas.microsoft.com/office/powerpoint/2010/main" val="2020129268"/>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15B8A497-50CB-4EE6-A53A-8B212A514D33}"/>
              </a:ext>
            </a:extLst>
          </p:cNvPr>
          <p:cNvPicPr>
            <a:picLocks noChangeAspect="1"/>
          </p:cNvPicPr>
          <p:nvPr/>
        </p:nvPicPr>
        <p:blipFill rotWithShape="1">
          <a:blip r:embed="rId3">
            <a:extLst>
              <a:ext uri="{28A0092B-C50C-407E-A947-70E740481C1C}">
                <a14:useLocalDpi xmlns:a14="http://schemas.microsoft.com/office/drawing/2010/main" val="0"/>
              </a:ext>
            </a:extLst>
          </a:blip>
          <a:srcRect l="1957" r="4884"/>
          <a:stretch/>
        </p:blipFill>
        <p:spPr>
          <a:xfrm>
            <a:off x="4591" y="46420"/>
            <a:ext cx="9144000" cy="5050659"/>
          </a:xfrm>
          <a:prstGeom prst="rect">
            <a:avLst/>
          </a:prstGeom>
        </p:spPr>
      </p:pic>
    </p:spTree>
    <p:extLst>
      <p:ext uri="{BB962C8B-B14F-4D97-AF65-F5344CB8AC3E}">
        <p14:creationId xmlns:p14="http://schemas.microsoft.com/office/powerpoint/2010/main" val="356001197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65B84-74B2-DBD4-2B93-7C96DD8DB155}"/>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4AF9805-E135-DFF4-4709-58C930A5D80A}"/>
              </a:ext>
            </a:extLst>
          </p:cNvPr>
          <p:cNvSpPr>
            <a:spLocks noGrp="1"/>
          </p:cNvSpPr>
          <p:nvPr>
            <p:ph idx="1"/>
          </p:nvPr>
        </p:nvSpPr>
        <p:spPr>
          <a:xfrm>
            <a:off x="628650" y="1275606"/>
            <a:ext cx="7886700" cy="3456262"/>
          </a:xfrm>
        </p:spPr>
        <p:txBody>
          <a:bodyPr>
            <a:normAutofit fontScale="92500"/>
          </a:bodyPr>
          <a:lstStyle/>
          <a:p>
            <a:pPr marL="0" indent="0">
              <a:buNone/>
            </a:pPr>
            <a:r>
              <a:rPr lang="en-US" sz="3500" dirty="0">
                <a:solidFill>
                  <a:schemeClr val="bg1"/>
                </a:solidFill>
              </a:rPr>
              <a:t>“My name will be great among the nations, from where the sun rises to where it sets. In every place incense and pure offerings will be brought to me, because my name will be great among the nations,” says the Lord Almighty.”</a:t>
            </a:r>
          </a:p>
          <a:p>
            <a:pPr marL="0" indent="0">
              <a:buNone/>
            </a:pPr>
            <a:endParaRPr lang="en-US" sz="2800" dirty="0">
              <a:solidFill>
                <a:schemeClr val="bg1"/>
              </a:solidFill>
            </a:endParaRPr>
          </a:p>
          <a:p>
            <a:pPr marL="0" indent="0" algn="r">
              <a:buNone/>
            </a:pPr>
            <a:r>
              <a:rPr lang="en-US" sz="3500" b="1" dirty="0">
                <a:solidFill>
                  <a:schemeClr val="bg1"/>
                </a:solidFill>
                <a:effectLst>
                  <a:outerShdw blurRad="38100" dist="38100" dir="2700000" algn="tl">
                    <a:srgbClr val="000000">
                      <a:alpha val="43137"/>
                    </a:srgbClr>
                  </a:outerShdw>
                </a:effectLst>
              </a:rPr>
              <a:t>Malachi 1:11 </a:t>
            </a:r>
          </a:p>
        </p:txBody>
      </p:sp>
      <p:pic>
        <p:nvPicPr>
          <p:cNvPr id="2" name="Picture 1">
            <a:extLst>
              <a:ext uri="{FF2B5EF4-FFF2-40B4-BE49-F238E27FC236}">
                <a16:creationId xmlns:a16="http://schemas.microsoft.com/office/drawing/2014/main" id="{7CC4B79B-D8AE-DA81-3B0E-DA336375DA28}"/>
              </a:ext>
            </a:extLst>
          </p:cNvPr>
          <p:cNvPicPr>
            <a:picLocks noChangeAspect="1"/>
          </p:cNvPicPr>
          <p:nvPr/>
        </p:nvPicPr>
        <p:blipFill>
          <a:blip r:embed="rId3"/>
          <a:stretch>
            <a:fillRect/>
          </a:stretch>
        </p:blipFill>
        <p:spPr>
          <a:xfrm>
            <a:off x="7236296" y="195486"/>
            <a:ext cx="1633870" cy="554784"/>
          </a:xfrm>
          <a:prstGeom prst="rect">
            <a:avLst/>
          </a:prstGeom>
        </p:spPr>
      </p:pic>
    </p:spTree>
    <p:extLst>
      <p:ext uri="{BB962C8B-B14F-4D97-AF65-F5344CB8AC3E}">
        <p14:creationId xmlns:p14="http://schemas.microsoft.com/office/powerpoint/2010/main" val="78100677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96FC1686-F0D5-6BD7-3E02-014E6D14F8F6}"/>
              </a:ext>
            </a:extLst>
          </p:cNvPr>
          <p:cNvSpPr/>
          <p:nvPr/>
        </p:nvSpPr>
        <p:spPr>
          <a:xfrm>
            <a:off x="3249251" y="3312653"/>
            <a:ext cx="2081995" cy="994172"/>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44D66"/>
              </a:solidFill>
            </a:endParaRPr>
          </a:p>
        </p:txBody>
      </p:sp>
      <p:sp>
        <p:nvSpPr>
          <p:cNvPr id="3" name="Rectangle: Rounded Corners 2">
            <a:extLst>
              <a:ext uri="{FF2B5EF4-FFF2-40B4-BE49-F238E27FC236}">
                <a16:creationId xmlns:a16="http://schemas.microsoft.com/office/drawing/2014/main" id="{0D9755E5-73AA-25DA-CE05-4462B66A3D1E}"/>
              </a:ext>
            </a:extLst>
          </p:cNvPr>
          <p:cNvSpPr/>
          <p:nvPr/>
        </p:nvSpPr>
        <p:spPr>
          <a:xfrm>
            <a:off x="642889" y="3349997"/>
            <a:ext cx="2097462" cy="994172"/>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Arial" panose="020B0604020202020204" pitchFamily="34" charset="0"/>
                <a:cs typeface="Arial" panose="020B0604020202020204" pitchFamily="34" charset="0"/>
              </a:rPr>
              <a:t>1,200 pastors</a:t>
            </a:r>
          </a:p>
        </p:txBody>
      </p:sp>
      <p:sp>
        <p:nvSpPr>
          <p:cNvPr id="2" name="Title 1">
            <a:extLst>
              <a:ext uri="{FF2B5EF4-FFF2-40B4-BE49-F238E27FC236}">
                <a16:creationId xmlns:a16="http://schemas.microsoft.com/office/drawing/2014/main" id="{884BB529-C6B2-4B46-8C1E-3B0326F90CC8}"/>
              </a:ext>
            </a:extLst>
          </p:cNvPr>
          <p:cNvSpPr>
            <a:spLocks noGrp="1"/>
          </p:cNvSpPr>
          <p:nvPr>
            <p:ph type="title"/>
          </p:nvPr>
        </p:nvSpPr>
        <p:spPr>
          <a:xfrm>
            <a:off x="0" y="273844"/>
            <a:ext cx="9144000" cy="994172"/>
          </a:xfrm>
        </p:spPr>
        <p:txBody>
          <a:bodyPr>
            <a:normAutofit/>
          </a:bodyPr>
          <a:lstStyle/>
          <a:p>
            <a:pPr algn="ctr"/>
            <a:r>
              <a:rPr lang="en-US" sz="4400" b="1" dirty="0">
                <a:solidFill>
                  <a:schemeClr val="bg1"/>
                </a:solidFill>
                <a:effectLst>
                  <a:outerShdw blurRad="38100" dist="38100" dir="2700000" algn="tl">
                    <a:srgbClr val="000000">
                      <a:alpha val="43137"/>
                    </a:srgbClr>
                  </a:outerShdw>
                </a:effectLst>
                <a:latin typeface="+mn-lt"/>
              </a:rPr>
              <a:t>WELS and the world</a:t>
            </a:r>
          </a:p>
        </p:txBody>
      </p:sp>
      <p:sp>
        <p:nvSpPr>
          <p:cNvPr id="4" name="Rectangle: Rounded Corners 3">
            <a:extLst>
              <a:ext uri="{FF2B5EF4-FFF2-40B4-BE49-F238E27FC236}">
                <a16:creationId xmlns:a16="http://schemas.microsoft.com/office/drawing/2014/main" id="{28AAC628-025C-42DA-AA2D-28C0136E8E81}"/>
              </a:ext>
            </a:extLst>
          </p:cNvPr>
          <p:cNvSpPr/>
          <p:nvPr/>
        </p:nvSpPr>
        <p:spPr>
          <a:xfrm>
            <a:off x="647765" y="1977013"/>
            <a:ext cx="2087711" cy="994172"/>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44D66"/>
              </a:solidFill>
            </a:endParaRPr>
          </a:p>
        </p:txBody>
      </p:sp>
      <p:sp>
        <p:nvSpPr>
          <p:cNvPr id="8" name="TextBox 7">
            <a:extLst>
              <a:ext uri="{FF2B5EF4-FFF2-40B4-BE49-F238E27FC236}">
                <a16:creationId xmlns:a16="http://schemas.microsoft.com/office/drawing/2014/main" id="{6A51DF60-D286-46F7-B080-7A05A7A1E3A4}"/>
              </a:ext>
            </a:extLst>
          </p:cNvPr>
          <p:cNvSpPr txBox="1"/>
          <p:nvPr/>
        </p:nvSpPr>
        <p:spPr>
          <a:xfrm>
            <a:off x="890361" y="1498367"/>
            <a:ext cx="2097463" cy="369332"/>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rPr>
              <a:t>WELS</a:t>
            </a:r>
          </a:p>
        </p:txBody>
      </p:sp>
      <p:sp>
        <p:nvSpPr>
          <p:cNvPr id="9" name="TextBox 8">
            <a:extLst>
              <a:ext uri="{FF2B5EF4-FFF2-40B4-BE49-F238E27FC236}">
                <a16:creationId xmlns:a16="http://schemas.microsoft.com/office/drawing/2014/main" id="{593C94CA-3460-4805-BBD8-1761CE3862B1}"/>
              </a:ext>
            </a:extLst>
          </p:cNvPr>
          <p:cNvSpPr txBox="1"/>
          <p:nvPr/>
        </p:nvSpPr>
        <p:spPr>
          <a:xfrm>
            <a:off x="3284968" y="1506405"/>
            <a:ext cx="2067057" cy="369332"/>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rPr>
              <a:t>Rest of the world</a:t>
            </a:r>
          </a:p>
        </p:txBody>
      </p:sp>
      <p:sp>
        <p:nvSpPr>
          <p:cNvPr id="10" name="TextBox 9">
            <a:extLst>
              <a:ext uri="{FF2B5EF4-FFF2-40B4-BE49-F238E27FC236}">
                <a16:creationId xmlns:a16="http://schemas.microsoft.com/office/drawing/2014/main" id="{51D4FE28-1234-496B-A1A7-464F211180BD}"/>
              </a:ext>
            </a:extLst>
          </p:cNvPr>
          <p:cNvSpPr txBox="1"/>
          <p:nvPr/>
        </p:nvSpPr>
        <p:spPr>
          <a:xfrm>
            <a:off x="628650" y="2058600"/>
            <a:ext cx="2087711" cy="830997"/>
          </a:xfrm>
          <a:prstGeom prst="rect">
            <a:avLst/>
          </a:prstGeom>
          <a:noFill/>
        </p:spPr>
        <p:txBody>
          <a:bodyPr wrap="square" rtlCol="0">
            <a:spAutoFit/>
          </a:bodyPr>
          <a:lstStyle/>
          <a:p>
            <a:pPr algn="ctr"/>
            <a:r>
              <a:rPr lang="en-US" sz="2400" dirty="0">
                <a:solidFill>
                  <a:schemeClr val="bg1"/>
                </a:solidFill>
              </a:rPr>
              <a:t>322,000 members</a:t>
            </a:r>
          </a:p>
        </p:txBody>
      </p:sp>
      <p:sp>
        <p:nvSpPr>
          <p:cNvPr id="13" name="TextBox 12">
            <a:extLst>
              <a:ext uri="{FF2B5EF4-FFF2-40B4-BE49-F238E27FC236}">
                <a16:creationId xmlns:a16="http://schemas.microsoft.com/office/drawing/2014/main" id="{E44848B7-0A9E-4125-AB46-E82A6A81A0A1}"/>
              </a:ext>
            </a:extLst>
          </p:cNvPr>
          <p:cNvSpPr txBox="1"/>
          <p:nvPr/>
        </p:nvSpPr>
        <p:spPr>
          <a:xfrm>
            <a:off x="3205819" y="3394240"/>
            <a:ext cx="2186222" cy="830997"/>
          </a:xfrm>
          <a:prstGeom prst="rect">
            <a:avLst/>
          </a:prstGeom>
          <a:noFill/>
        </p:spPr>
        <p:txBody>
          <a:bodyPr wrap="square" rtlCol="0">
            <a:spAutoFit/>
          </a:bodyPr>
          <a:lstStyle/>
          <a:p>
            <a:pPr algn="ctr"/>
            <a:r>
              <a:rPr lang="en-US" sz="2400" dirty="0">
                <a:solidFill>
                  <a:schemeClr val="bg1"/>
                </a:solidFill>
              </a:rPr>
              <a:t>500+ </a:t>
            </a:r>
          </a:p>
          <a:p>
            <a:pPr algn="ctr"/>
            <a:r>
              <a:rPr lang="en-US" sz="2400" dirty="0">
                <a:solidFill>
                  <a:schemeClr val="bg1"/>
                </a:solidFill>
              </a:rPr>
              <a:t>pastors</a:t>
            </a:r>
          </a:p>
        </p:txBody>
      </p:sp>
      <p:sp>
        <p:nvSpPr>
          <p:cNvPr id="5" name="Rectangle: Rounded Corners 4">
            <a:extLst>
              <a:ext uri="{FF2B5EF4-FFF2-40B4-BE49-F238E27FC236}">
                <a16:creationId xmlns:a16="http://schemas.microsoft.com/office/drawing/2014/main" id="{BDD91CC4-3E43-99F5-492D-D1571D1C764D}"/>
              </a:ext>
            </a:extLst>
          </p:cNvPr>
          <p:cNvSpPr/>
          <p:nvPr/>
        </p:nvSpPr>
        <p:spPr>
          <a:xfrm>
            <a:off x="3259116" y="1977013"/>
            <a:ext cx="2087711" cy="994172"/>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44D66"/>
              </a:solidFill>
            </a:endParaRPr>
          </a:p>
        </p:txBody>
      </p:sp>
      <p:sp>
        <p:nvSpPr>
          <p:cNvPr id="7" name="TextBox 6">
            <a:extLst>
              <a:ext uri="{FF2B5EF4-FFF2-40B4-BE49-F238E27FC236}">
                <a16:creationId xmlns:a16="http://schemas.microsoft.com/office/drawing/2014/main" id="{52669085-9E42-6826-053E-56A8C4179D73}"/>
              </a:ext>
            </a:extLst>
          </p:cNvPr>
          <p:cNvSpPr txBox="1"/>
          <p:nvPr/>
        </p:nvSpPr>
        <p:spPr>
          <a:xfrm>
            <a:off x="3259116" y="2078449"/>
            <a:ext cx="2112271" cy="830997"/>
          </a:xfrm>
          <a:prstGeom prst="rect">
            <a:avLst/>
          </a:prstGeom>
          <a:noFill/>
        </p:spPr>
        <p:txBody>
          <a:bodyPr wrap="square" rtlCol="0">
            <a:spAutoFit/>
          </a:bodyPr>
          <a:lstStyle/>
          <a:p>
            <a:pPr algn="ctr"/>
            <a:r>
              <a:rPr lang="en-US" sz="2400" dirty="0">
                <a:solidFill>
                  <a:schemeClr val="bg1"/>
                </a:solidFill>
              </a:rPr>
              <a:t>300,000+ members</a:t>
            </a:r>
          </a:p>
        </p:txBody>
      </p:sp>
      <p:sp>
        <p:nvSpPr>
          <p:cNvPr id="12" name="Rectangle: Rounded Corners 11">
            <a:extLst>
              <a:ext uri="{FF2B5EF4-FFF2-40B4-BE49-F238E27FC236}">
                <a16:creationId xmlns:a16="http://schemas.microsoft.com/office/drawing/2014/main" id="{FB1FBA10-0F0D-0119-CE83-E5722C300623}"/>
              </a:ext>
            </a:extLst>
          </p:cNvPr>
          <p:cNvSpPr/>
          <p:nvPr/>
        </p:nvSpPr>
        <p:spPr>
          <a:xfrm>
            <a:off x="5845020" y="2402021"/>
            <a:ext cx="2808312" cy="1381177"/>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44D66"/>
              </a:solidFill>
            </a:endParaRPr>
          </a:p>
        </p:txBody>
      </p:sp>
      <p:sp>
        <p:nvSpPr>
          <p:cNvPr id="15" name="TextBox 14">
            <a:extLst>
              <a:ext uri="{FF2B5EF4-FFF2-40B4-BE49-F238E27FC236}">
                <a16:creationId xmlns:a16="http://schemas.microsoft.com/office/drawing/2014/main" id="{149BD650-89AD-BEF8-6021-844850959868}"/>
              </a:ext>
            </a:extLst>
          </p:cNvPr>
          <p:cNvSpPr txBox="1"/>
          <p:nvPr/>
        </p:nvSpPr>
        <p:spPr>
          <a:xfrm>
            <a:off x="5845020" y="2493948"/>
            <a:ext cx="2816606" cy="1200329"/>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rPr>
              <a:t>1,000,000</a:t>
            </a:r>
          </a:p>
          <a:p>
            <a:pPr algn="ctr"/>
            <a:r>
              <a:rPr lang="en-US" sz="3600" b="1" dirty="0">
                <a:solidFill>
                  <a:schemeClr val="bg1"/>
                </a:solidFill>
                <a:effectLst>
                  <a:outerShdw blurRad="38100" dist="38100" dir="2700000" algn="tl">
                    <a:srgbClr val="000000">
                      <a:alpha val="43137"/>
                    </a:srgbClr>
                  </a:outerShdw>
                </a:effectLst>
              </a:rPr>
              <a:t>members</a:t>
            </a:r>
          </a:p>
        </p:txBody>
      </p:sp>
      <p:sp>
        <p:nvSpPr>
          <p:cNvPr id="17" name="TextBox 16">
            <a:extLst>
              <a:ext uri="{FF2B5EF4-FFF2-40B4-BE49-F238E27FC236}">
                <a16:creationId xmlns:a16="http://schemas.microsoft.com/office/drawing/2014/main" id="{B1DBA391-999E-C11E-688E-360033F600CD}"/>
              </a:ext>
            </a:extLst>
          </p:cNvPr>
          <p:cNvSpPr txBox="1"/>
          <p:nvPr/>
        </p:nvSpPr>
        <p:spPr>
          <a:xfrm>
            <a:off x="5870468" y="1584450"/>
            <a:ext cx="2793373"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rPr>
              <a:t>Goal:</a:t>
            </a:r>
          </a:p>
        </p:txBody>
      </p:sp>
    </p:spTree>
    <p:extLst>
      <p:ext uri="{BB962C8B-B14F-4D97-AF65-F5344CB8AC3E}">
        <p14:creationId xmlns:p14="http://schemas.microsoft.com/office/powerpoint/2010/main" val="156156918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B78EF7-ADAD-1899-34BA-6F682EFFF6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53225600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6649FB-18AD-6D01-178F-9A3EA40BE2D2}"/>
              </a:ext>
            </a:extLst>
          </p:cNvPr>
          <p:cNvSpPr txBox="1"/>
          <p:nvPr/>
        </p:nvSpPr>
        <p:spPr>
          <a:xfrm>
            <a:off x="251520" y="3723878"/>
            <a:ext cx="9144000" cy="1275606"/>
          </a:xfrm>
          <a:prstGeom prst="rect">
            <a:avLst/>
          </a:prstGeom>
        </p:spPr>
        <p:txBody>
          <a:bodyPr vert="horz" lIns="91440" tIns="45720" rIns="91440" bIns="45720" rtlCol="0" anchor="ctr">
            <a:normAutofit/>
          </a:bodyPr>
          <a:lstStyle/>
          <a:p>
            <a:pPr>
              <a:lnSpc>
                <a:spcPct val="90000"/>
              </a:lnSpc>
              <a:spcAft>
                <a:spcPts val="600"/>
              </a:spcAft>
            </a:pPr>
            <a:r>
              <a:rPr lang="en-US" sz="3200" dirty="0">
                <a:solidFill>
                  <a:schemeClr val="bg1"/>
                </a:solidFill>
                <a:latin typeface="Arial" panose="020B0604020202020204" pitchFamily="34" charset="0"/>
                <a:ea typeface="+mj-ea"/>
                <a:cs typeface="Arial" panose="020B0604020202020204" pitchFamily="34" charset="0"/>
              </a:rPr>
              <a:t>Two missionaries heading to </a:t>
            </a:r>
            <a:r>
              <a:rPr lang="en-US" sz="32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Senegal</a:t>
            </a:r>
            <a:r>
              <a:rPr lang="en-US" sz="3200" dirty="0">
                <a:solidFill>
                  <a:schemeClr val="bg1"/>
                </a:solidFill>
                <a:latin typeface="Arial" panose="020B0604020202020204" pitchFamily="34" charset="0"/>
                <a:ea typeface="+mj-ea"/>
                <a:cs typeface="Arial" panose="020B0604020202020204" pitchFamily="34" charset="0"/>
              </a:rPr>
              <a:t> in September</a:t>
            </a:r>
            <a:endParaRPr lang="en-US" sz="3200" i="1" kern="1200" dirty="0">
              <a:solidFill>
                <a:schemeClr val="bg1"/>
              </a:solidFill>
              <a:latin typeface="Arial" panose="020B0604020202020204" pitchFamily="34" charset="0"/>
              <a:ea typeface="+mj-ea"/>
              <a:cs typeface="Arial" panose="020B0604020202020204" pitchFamily="34" charset="0"/>
            </a:endParaRPr>
          </a:p>
        </p:txBody>
      </p:sp>
      <p:pic>
        <p:nvPicPr>
          <p:cNvPr id="5" name="Picture 4">
            <a:extLst>
              <a:ext uri="{FF2B5EF4-FFF2-40B4-BE49-F238E27FC236}">
                <a16:creationId xmlns:a16="http://schemas.microsoft.com/office/drawing/2014/main" id="{C8A7AC4D-9C2A-D87C-3844-8027AB3ECAD5}"/>
              </a:ext>
            </a:extLst>
          </p:cNvPr>
          <p:cNvPicPr>
            <a:picLocks noChangeAspect="1"/>
          </p:cNvPicPr>
          <p:nvPr/>
        </p:nvPicPr>
        <p:blipFill>
          <a:blip r:embed="rId3">
            <a:extLst>
              <a:ext uri="{28A0092B-C50C-407E-A947-70E740481C1C}">
                <a14:useLocalDpi xmlns:a14="http://schemas.microsoft.com/office/drawing/2010/main" val="0"/>
              </a:ext>
            </a:extLst>
          </a:blip>
          <a:srcRect l="29329" t="12133" r="22438" b="11837"/>
          <a:stretch>
            <a:fillRect/>
          </a:stretch>
        </p:blipFill>
        <p:spPr>
          <a:xfrm>
            <a:off x="5076056" y="411045"/>
            <a:ext cx="3528392" cy="31284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DBAD997D-7FA5-4444-97BE-C1765811E4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187" y="411046"/>
            <a:ext cx="4176464" cy="31284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8355549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8E2526-04E0-C04C-704C-2CA3D62C212B}"/>
              </a:ext>
            </a:extLst>
          </p:cNvPr>
          <p:cNvPicPr>
            <a:picLocks noChangeAspect="1"/>
          </p:cNvPicPr>
          <p:nvPr/>
        </p:nvPicPr>
        <p:blipFill>
          <a:blip r:embed="rId3">
            <a:extLst>
              <a:ext uri="{28A0092B-C50C-407E-A947-70E740481C1C}">
                <a14:useLocalDpi xmlns:a14="http://schemas.microsoft.com/office/drawing/2010/main" val="0"/>
              </a:ext>
            </a:extLst>
          </a:blip>
          <a:srcRect t="8127"/>
          <a:stretch>
            <a:fillRect/>
          </a:stretch>
        </p:blipFill>
        <p:spPr>
          <a:xfrm>
            <a:off x="1018075" y="0"/>
            <a:ext cx="7466874" cy="5143500"/>
          </a:xfrm>
          <a:prstGeom prst="rect">
            <a:avLst/>
          </a:prstGeom>
        </p:spPr>
      </p:pic>
      <p:pic>
        <p:nvPicPr>
          <p:cNvPr id="6" name="Picture 5" descr="blackopacity30.png">
            <a:extLst>
              <a:ext uri="{FF2B5EF4-FFF2-40B4-BE49-F238E27FC236}">
                <a16:creationId xmlns:a16="http://schemas.microsoft.com/office/drawing/2014/main" id="{C8254BC0-C049-60D2-226E-70777E7FCB8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795886"/>
            <a:ext cx="9144000" cy="1347614"/>
          </a:xfrm>
          <a:prstGeom prst="rect">
            <a:avLst/>
          </a:prstGeom>
        </p:spPr>
      </p:pic>
      <p:sp>
        <p:nvSpPr>
          <p:cNvPr id="7" name="TextBox 6">
            <a:extLst>
              <a:ext uri="{FF2B5EF4-FFF2-40B4-BE49-F238E27FC236}">
                <a16:creationId xmlns:a16="http://schemas.microsoft.com/office/drawing/2014/main" id="{F549179B-BDFD-4E04-892A-4E756967BA0C}"/>
              </a:ext>
            </a:extLst>
          </p:cNvPr>
          <p:cNvSpPr txBox="1"/>
          <p:nvPr/>
        </p:nvSpPr>
        <p:spPr>
          <a:xfrm>
            <a:off x="179512" y="3939903"/>
            <a:ext cx="9144000" cy="1128697"/>
          </a:xfrm>
          <a:prstGeom prst="rect">
            <a:avLst/>
          </a:prstGeom>
        </p:spPr>
        <p:txBody>
          <a:bodyPr vert="horz" lIns="91440" tIns="45720" rIns="91440" bIns="45720" rtlCol="0" anchor="ctr">
            <a:normAutofit fontScale="92500"/>
          </a:bodyPr>
          <a:lstStyle/>
          <a:p>
            <a:pPr>
              <a:lnSpc>
                <a:spcPct val="90000"/>
              </a:lnSpc>
              <a:spcAft>
                <a:spcPts val="600"/>
              </a:spcAft>
            </a:pPr>
            <a:r>
              <a:rPr lang="en-US" sz="3200" dirty="0">
                <a:solidFill>
                  <a:schemeClr val="bg1"/>
                </a:solidFill>
                <a:latin typeface="Arial" panose="020B0604020202020204" pitchFamily="34" charset="0"/>
                <a:ea typeface="+mj-ea"/>
                <a:cs typeface="Arial" panose="020B0604020202020204" pitchFamily="34" charset="0"/>
              </a:rPr>
              <a:t>The One Africa Team is exploring partnerships and outreach with</a:t>
            </a:r>
            <a:r>
              <a:rPr lang="en-US" sz="32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 more than 15 different groups</a:t>
            </a:r>
          </a:p>
        </p:txBody>
      </p:sp>
    </p:spTree>
    <p:extLst>
      <p:ext uri="{BB962C8B-B14F-4D97-AF65-F5344CB8AC3E}">
        <p14:creationId xmlns:p14="http://schemas.microsoft.com/office/powerpoint/2010/main" val="204685786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AE92C8-C0EE-B72B-97B8-843C4BAC66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20038343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81982A-5F60-8013-880E-BBAEC7F09B52}"/>
              </a:ext>
            </a:extLst>
          </p:cNvPr>
          <p:cNvPicPr>
            <a:picLocks noChangeAspect="1"/>
          </p:cNvPicPr>
          <p:nvPr/>
        </p:nvPicPr>
        <p:blipFill>
          <a:blip r:embed="rId3">
            <a:extLst>
              <a:ext uri="{28A0092B-C50C-407E-A947-70E740481C1C}">
                <a14:useLocalDpi xmlns:a14="http://schemas.microsoft.com/office/drawing/2010/main" val="0"/>
              </a:ext>
            </a:extLst>
          </a:blip>
          <a:srcRect l="20776" t="51008" r="13901"/>
          <a:stretch>
            <a:fillRect/>
          </a:stretch>
        </p:blipFill>
        <p:spPr>
          <a:xfrm>
            <a:off x="1" y="-1"/>
            <a:ext cx="9143999" cy="5143500"/>
          </a:xfrm>
          <a:prstGeom prst="rect">
            <a:avLst/>
          </a:prstGeom>
        </p:spPr>
      </p:pic>
      <p:pic>
        <p:nvPicPr>
          <p:cNvPr id="3" name="Picture 2" descr="blackopacity30.png">
            <a:extLst>
              <a:ext uri="{FF2B5EF4-FFF2-40B4-BE49-F238E27FC236}">
                <a16:creationId xmlns:a16="http://schemas.microsoft.com/office/drawing/2014/main" id="{1D5675B8-4F00-A742-C52F-2643941245D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867894"/>
            <a:ext cx="9144000" cy="1275605"/>
          </a:xfrm>
          <a:prstGeom prst="rect">
            <a:avLst/>
          </a:prstGeom>
        </p:spPr>
      </p:pic>
      <p:sp>
        <p:nvSpPr>
          <p:cNvPr id="5" name="TextBox 4">
            <a:extLst>
              <a:ext uri="{FF2B5EF4-FFF2-40B4-BE49-F238E27FC236}">
                <a16:creationId xmlns:a16="http://schemas.microsoft.com/office/drawing/2014/main" id="{79F27C90-1F7F-C7F9-8000-943A7E15C139}"/>
              </a:ext>
            </a:extLst>
          </p:cNvPr>
          <p:cNvSpPr txBox="1"/>
          <p:nvPr/>
        </p:nvSpPr>
        <p:spPr>
          <a:xfrm>
            <a:off x="179512" y="4001641"/>
            <a:ext cx="9144000" cy="1080120"/>
          </a:xfrm>
          <a:prstGeom prst="rect">
            <a:avLst/>
          </a:prstGeom>
        </p:spPr>
        <p:txBody>
          <a:bodyPr vert="horz" lIns="91440" tIns="45720" rIns="91440" bIns="45720" rtlCol="0" anchor="ctr">
            <a:normAutofit/>
          </a:bodyPr>
          <a:lstStyle/>
          <a:p>
            <a:pPr>
              <a:lnSpc>
                <a:spcPct val="90000"/>
              </a:lnSpc>
              <a:spcAft>
                <a:spcPts val="600"/>
              </a:spcAft>
            </a:pPr>
            <a:r>
              <a:rPr lang="en-US" sz="3200" b="1" kern="1200"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8,275 people were baptized </a:t>
            </a:r>
            <a:r>
              <a:rPr lang="en-US" sz="3200" kern="1200" dirty="0">
                <a:solidFill>
                  <a:schemeClr val="bg1"/>
                </a:solidFill>
                <a:latin typeface="Arial" panose="020B0604020202020204" pitchFamily="34" charset="0"/>
                <a:ea typeface="+mj-ea"/>
                <a:cs typeface="Arial" panose="020B0604020202020204" pitchFamily="34" charset="0"/>
              </a:rPr>
              <a:t>across </a:t>
            </a:r>
            <a:br>
              <a:rPr lang="en-US" sz="3200" kern="1200" dirty="0">
                <a:solidFill>
                  <a:schemeClr val="bg1"/>
                </a:solidFill>
                <a:latin typeface="Arial" panose="020B0604020202020204" pitchFamily="34" charset="0"/>
                <a:ea typeface="+mj-ea"/>
                <a:cs typeface="Arial" panose="020B0604020202020204" pitchFamily="34" charset="0"/>
              </a:rPr>
            </a:br>
            <a:r>
              <a:rPr lang="en-US" sz="3200" kern="1200" dirty="0">
                <a:solidFill>
                  <a:schemeClr val="bg1"/>
                </a:solidFill>
                <a:latin typeface="Arial" panose="020B0604020202020204" pitchFamily="34" charset="0"/>
                <a:ea typeface="+mj-ea"/>
                <a:cs typeface="Arial" panose="020B0604020202020204" pitchFamily="34" charset="0"/>
              </a:rPr>
              <a:t>Asia-Oceania in 2025</a:t>
            </a:r>
          </a:p>
        </p:txBody>
      </p:sp>
    </p:spTree>
    <p:extLst>
      <p:ext uri="{BB962C8B-B14F-4D97-AF65-F5344CB8AC3E}">
        <p14:creationId xmlns:p14="http://schemas.microsoft.com/office/powerpoint/2010/main" val="414403759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d1aa794-ada9-4a3e-9c2a-189f245fcbb8" xsi:nil="true"/>
    <SharedWithUsers xmlns="5cd1452d-5967-4622-9749-a306807ee3c9">
      <UserInfo>
        <DisplayName>Larry M. Schlomer</DisplayName>
        <AccountId>18</AccountId>
        <AccountType/>
      </UserInfo>
      <UserInfo>
        <DisplayName>Christine Dovnik</DisplayName>
        <AccountId>1300</AccountId>
        <AccountType/>
      </UserInfo>
      <UserInfo>
        <DisplayName>Meredith Liermann</DisplayName>
        <AccountId>4259</AccountId>
        <AccountType/>
      </UserInfo>
      <UserInfo>
        <DisplayName>Stefan Felgenhauer</DisplayName>
        <AccountId>1732</AccountId>
        <AccountType/>
      </UserInfo>
      <UserInfo>
        <DisplayName>Marissa Krogmann</DisplayName>
        <AccountId>1309</AccountId>
        <AccountType/>
      </UserInfo>
    </SharedWithUsers>
    <lcf76f155ced4ddcb4097134ff3c332f xmlns="131891c9-c40f-43c8-94b9-d64b4055cbfa">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F978C57143B2F4EB3BF9402E7B06E40" ma:contentTypeVersion="17" ma:contentTypeDescription="Create a new document." ma:contentTypeScope="" ma:versionID="2f8dbbef997849b602c222c8166b31b4">
  <xsd:schema xmlns:xsd="http://www.w3.org/2001/XMLSchema" xmlns:xs="http://www.w3.org/2001/XMLSchema" xmlns:p="http://schemas.microsoft.com/office/2006/metadata/properties" xmlns:ns2="131891c9-c40f-43c8-94b9-d64b4055cbfa" xmlns:ns3="5cd1452d-5967-4622-9749-a306807ee3c9" xmlns:ns4="9d1aa794-ada9-4a3e-9c2a-189f245fcbb8" targetNamespace="http://schemas.microsoft.com/office/2006/metadata/properties" ma:root="true" ma:fieldsID="e9c858f102744c4d29e9efb65780e995" ns2:_="" ns3:_="" ns4:_="">
    <xsd:import namespace="131891c9-c40f-43c8-94b9-d64b4055cbfa"/>
    <xsd:import namespace="5cd1452d-5967-4622-9749-a306807ee3c9"/>
    <xsd:import namespace="9d1aa794-ada9-4a3e-9c2a-189f245fcbb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4:TaxCatchAll" minOccurs="0"/>
                <xsd:element ref="ns2:MediaServiceSearchPropertie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1891c9-c40f-43c8-94b9-d64b4055cbf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50e1b83-9df9-4a26-aedb-ff3d8b0dda66"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cd1452d-5967-4622-9749-a306807ee3c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1aa794-ada9-4a3e-9c2a-189f245fcbb8"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245bd596-0f8a-4080-98bd-aff5be4fd504}" ma:internalName="TaxCatchAll" ma:showField="CatchAllData" ma:web="5cd1452d-5967-4622-9749-a306807ee3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399BAC-25D2-4AD4-872F-DEB3C22A0FDF}">
  <ds:schemaRefs>
    <ds:schemaRef ds:uri="http://schemas.microsoft.com/office/2006/metadata/properties"/>
    <ds:schemaRef ds:uri="http://www.w3.org/2000/xmlns/"/>
    <ds:schemaRef ds:uri="9d1aa794-ada9-4a3e-9c2a-189f245fcbb8"/>
    <ds:schemaRef ds:uri="http://www.w3.org/2001/XMLSchema-instance"/>
    <ds:schemaRef ds:uri="5cd1452d-5967-4622-9749-a306807ee3c9"/>
    <ds:schemaRef ds:uri="131891c9-c40f-43c8-94b9-d64b4055cbfa"/>
    <ds:schemaRef ds:uri="http://schemas.microsoft.com/office/infopath/2007/PartnerControls"/>
  </ds:schemaRefs>
</ds:datastoreItem>
</file>

<file path=customXml/itemProps2.xml><?xml version="1.0" encoding="utf-8"?>
<ds:datastoreItem xmlns:ds="http://schemas.openxmlformats.org/officeDocument/2006/customXml" ds:itemID="{A90F46EC-3542-4F4A-B9D7-494245AA3801}">
  <ds:schemaRefs>
    <ds:schemaRef ds:uri="http://schemas.microsoft.com/sharepoint/v3/contenttype/forms"/>
  </ds:schemaRefs>
</ds:datastoreItem>
</file>

<file path=customXml/itemProps3.xml><?xml version="1.0" encoding="utf-8"?>
<ds:datastoreItem xmlns:ds="http://schemas.openxmlformats.org/officeDocument/2006/customXml" ds:itemID="{EF3213B6-B084-454D-8832-B8AF708E4E7F}">
  <ds:schemaRefs>
    <ds:schemaRef ds:uri="http://schemas.microsoft.com/office/2006/metadata/contentType"/>
    <ds:schemaRef ds:uri="http://schemas.microsoft.com/office/2006/metadata/properties/metaAttributes"/>
    <ds:schemaRef ds:uri="http://www.w3.org/2000/xmlns/"/>
    <ds:schemaRef ds:uri="http://www.w3.org/2001/XMLSchema"/>
    <ds:schemaRef ds:uri="131891c9-c40f-43c8-94b9-d64b4055cbfa"/>
    <ds:schemaRef ds:uri="5cd1452d-5967-4622-9749-a306807ee3c9"/>
    <ds:schemaRef ds:uri="9d1aa794-ada9-4a3e-9c2a-189f245fcbb8"/>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91f13b54-0736-4885-a43b-80d7e53ca78c}" enabled="0" method="" siteId="{91f13b54-0736-4885-a43b-80d7e53ca78c}" removed="1"/>
</clbl:labelList>
</file>

<file path=docProps/app.xml><?xml version="1.0" encoding="utf-8"?>
<Properties xmlns="http://schemas.openxmlformats.org/officeDocument/2006/extended-properties" xmlns:vt="http://schemas.openxmlformats.org/officeDocument/2006/docPropsVTypes">
  <Template/>
  <TotalTime>2899</TotalTime>
  <Words>4993</Words>
  <Application>Microsoft Office PowerPoint</Application>
  <PresentationFormat>On-screen Show (16:9)</PresentationFormat>
  <Paragraphs>220</Paragraphs>
  <Slides>32</Slides>
  <Notes>32</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PowerPoint Presentation</vt:lpstr>
      <vt:lpstr>PowerPoint Presentation</vt:lpstr>
      <vt:lpstr>WELS and the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WELS World Missions Update World Missions Administrator Larry Schlomer</dc:title>
  <dc:creator>Marissa Krogmann</dc:creator>
  <cp:lastModifiedBy>Marissa Krogmann</cp:lastModifiedBy>
  <cp:revision>136</cp:revision>
  <dcterms:created xsi:type="dcterms:W3CDTF">2020-05-14T19:43:27Z</dcterms:created>
  <dcterms:modified xsi:type="dcterms:W3CDTF">2026-06-05T19:57:01Z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0x0101004F978C57143B2F4EB3BF9402E7B06E40</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