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49" r:id="rId6"/>
    <p:sldMasterId id="2147483793" r:id="rId7"/>
  </p:sldMasterIdLst>
  <p:notesMasterIdLst>
    <p:notesMasterId r:id="rId42"/>
  </p:notesMasterIdLst>
  <p:handoutMasterIdLst>
    <p:handoutMasterId r:id="rId43"/>
  </p:handoutMasterIdLst>
  <p:sldIdLst>
    <p:sldId id="395" r:id="rId8"/>
    <p:sldId id="433" r:id="rId9"/>
    <p:sldId id="427" r:id="rId10"/>
    <p:sldId id="348" r:id="rId11"/>
    <p:sldId id="399" r:id="rId12"/>
    <p:sldId id="431" r:id="rId13"/>
    <p:sldId id="401" r:id="rId14"/>
    <p:sldId id="403" r:id="rId15"/>
    <p:sldId id="376" r:id="rId16"/>
    <p:sldId id="406" r:id="rId17"/>
    <p:sldId id="408" r:id="rId18"/>
    <p:sldId id="410" r:id="rId19"/>
    <p:sldId id="411" r:id="rId20"/>
    <p:sldId id="412" r:id="rId21"/>
    <p:sldId id="413" r:id="rId22"/>
    <p:sldId id="383" r:id="rId23"/>
    <p:sldId id="414" r:id="rId24"/>
    <p:sldId id="382" r:id="rId25"/>
    <p:sldId id="415" r:id="rId26"/>
    <p:sldId id="416" r:id="rId27"/>
    <p:sldId id="430" r:id="rId28"/>
    <p:sldId id="417" r:id="rId29"/>
    <p:sldId id="419" r:id="rId30"/>
    <p:sldId id="420" r:id="rId31"/>
    <p:sldId id="418" r:id="rId32"/>
    <p:sldId id="421" r:id="rId33"/>
    <p:sldId id="423" r:id="rId34"/>
    <p:sldId id="428" r:id="rId35"/>
    <p:sldId id="432" r:id="rId36"/>
    <p:sldId id="422" r:id="rId37"/>
    <p:sldId id="425" r:id="rId38"/>
    <p:sldId id="426" r:id="rId39"/>
    <p:sldId id="396" r:id="rId40"/>
    <p:sldId id="434" r:id="rId4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CCFF"/>
    <a:srgbClr val="A50021"/>
    <a:srgbClr val="3399FF"/>
    <a:srgbClr val="000099"/>
    <a:srgbClr val="FFFF00"/>
    <a:srgbClr val="00006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74" d="100"/>
          <a:sy n="74" d="100"/>
        </p:scale>
        <p:origin x="-2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642E93-7587-4354-A3E6-072A9C2BC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2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1E51D3-16F7-42BD-9D2F-C25134470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31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DE234-0E81-430C-AED9-568571EF5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8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55F4-4C2A-4E83-8EA8-F51FB80F1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2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C390-9B52-441D-9F2A-5F92BE511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9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70F6-541B-4BE0-A9C0-62A9D948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3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75" y="3098800"/>
            <a:ext cx="6176963" cy="11699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60663" y="4475163"/>
            <a:ext cx="6162675" cy="1858962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0350"/>
            <a:ext cx="1166813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84350" y="6610350"/>
            <a:ext cx="617855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68744-5876-4C5F-AEB4-49DFE2776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01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F857-BEF3-4973-ADC3-80DE3381E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3176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FB85D-BF90-47C6-8A14-E14F4676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5211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2463" y="1720850"/>
            <a:ext cx="332898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720850"/>
            <a:ext cx="332898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3532E-48B2-4F23-82F7-0EDF538FB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568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A157-6578-41AD-9FB1-620DB8ABD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2262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94167-EA34-4408-9C46-E7CCDAB29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9241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399E-8454-4ACE-BC0A-D3E16FD3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19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FEC65-B497-41AF-A144-BB1D8ECB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0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AE53A-B062-449A-9C4D-ACB65F97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3253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38A6-B806-4AC7-8CDE-C44216508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6895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2C6EE-20D5-4AF3-896F-05B23175A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92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68263"/>
            <a:ext cx="2065338" cy="6335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68263"/>
            <a:ext cx="6048375" cy="6335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66EE-572A-4BFD-82BD-50191AEE2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804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75" y="3098800"/>
            <a:ext cx="6176963" cy="11699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60663" y="4475163"/>
            <a:ext cx="6162675" cy="1858962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0350"/>
            <a:ext cx="1166813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84350" y="6610350"/>
            <a:ext cx="617855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68744-5876-4C5F-AEB4-49DFE27764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40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F857-BEF3-4973-ADC3-80DE3381E9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8985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FB85D-BF90-47C6-8A14-E14F4676A3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9816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2463" y="1720850"/>
            <a:ext cx="332898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720850"/>
            <a:ext cx="332898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3532E-48B2-4F23-82F7-0EDF538FB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7827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A157-6578-41AD-9FB1-620DB8ABD5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4912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94167-EA34-4408-9C46-E7CCDAB29C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6855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2E7C-DC32-4707-8AF2-059C69F19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8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399E-8454-4ACE-BC0A-D3E16FD394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7673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AE53A-B062-449A-9C4D-ACB65F97FB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9340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38A6-B806-4AC7-8CDE-C44216508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9600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2C6EE-20D5-4AF3-896F-05B23175A1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4828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68263"/>
            <a:ext cx="2065338" cy="6335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68263"/>
            <a:ext cx="6048375" cy="6335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66EE-572A-4BFD-82BD-50191AEE22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587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679F6-0AD5-4581-9201-24552EB2A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6894-F93E-402A-890A-C6209769A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3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6251-523D-4B47-B965-31845640A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6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5D801-9D66-4749-84EA-86ABF2A0F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191A9-296D-4C67-8616-B03C866E5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6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B029-2E1C-46D2-870F-EBDF2F831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9FA9EA-C04D-424F-9A8E-A75E625E7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68263"/>
            <a:ext cx="7770813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2463" y="1720850"/>
            <a:ext cx="68103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438" y="6610350"/>
            <a:ext cx="11668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610350"/>
            <a:ext cx="6315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610350"/>
            <a:ext cx="49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699370-C29D-4BBB-A469-25DF5DF28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76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68263"/>
            <a:ext cx="7770813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2463" y="1720850"/>
            <a:ext cx="68103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438" y="6610350"/>
            <a:ext cx="11668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610350"/>
            <a:ext cx="6315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610350"/>
            <a:ext cx="49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699370-C29D-4BBB-A469-25DF5DF28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76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/>
              <a:t>Prospect Nurture </a:t>
            </a:r>
            <a:br>
              <a:rPr lang="en-US" altLang="en-US" sz="4000" b="1" smtClean="0"/>
            </a:br>
            <a:r>
              <a:rPr lang="en-US" altLang="en-US" sz="4000" b="1" smtClean="0"/>
              <a:t>and Witness</a:t>
            </a:r>
            <a:r>
              <a:rPr lang="en-US" altLang="en-US" sz="4000" smtClean="0">
                <a:latin typeface="Book Antiqua" pitchFamily="18" charset="0"/>
              </a:rPr>
              <a:t/>
            </a:r>
            <a:br>
              <a:rPr lang="en-US" altLang="en-US" sz="4000" smtClean="0">
                <a:latin typeface="Book Antiqua" pitchFamily="18" charset="0"/>
              </a:rPr>
            </a:br>
            <a:endParaRPr lang="en-US" altLang="en-US" sz="32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8744-5876-4C5F-AEB4-49DFE27764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41275" y="228600"/>
            <a:ext cx="91027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800" i="1">
                <a:solidFill>
                  <a:schemeClr val="tx1"/>
                </a:solidFill>
                <a:latin typeface="Arial" charset="0"/>
                <a:cs typeface="Arial" charset="0"/>
              </a:rPr>
              <a:t>Daily Devotion</a:t>
            </a:r>
            <a:endParaRPr lang="en-US" altLang="en-US" sz="48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609600" y="6064250"/>
            <a:ext cx="7848600" cy="6413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tx1"/>
                </a:solidFill>
                <a:latin typeface="Arial" charset="0"/>
              </a:rPr>
              <a:t>www.WhatAboutJesus.com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70F6-541B-4BE0-A9C0-62A9D948FE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14061" r="20909" b="4485"/>
          <a:stretch/>
        </p:blipFill>
        <p:spPr bwMode="auto">
          <a:xfrm>
            <a:off x="4343400" y="2133600"/>
            <a:ext cx="4940342" cy="379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19232" r="33909" b="4161"/>
          <a:stretch/>
        </p:blipFill>
        <p:spPr bwMode="auto">
          <a:xfrm>
            <a:off x="0" y="1052512"/>
            <a:ext cx="5506140" cy="440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utoUpdateAnimBg="0"/>
      <p:bldP spid="1833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41275" y="228600"/>
            <a:ext cx="91027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800" i="1">
                <a:solidFill>
                  <a:schemeClr val="tx1"/>
                </a:solidFill>
                <a:latin typeface="Arial" charset="0"/>
                <a:cs typeface="Arial" charset="0"/>
              </a:rPr>
              <a:t>Visitation Program</a:t>
            </a:r>
            <a:endParaRPr lang="en-US" altLang="en-US" sz="4800" i="1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1066800"/>
            <a:ext cx="4383088" cy="5791200"/>
            <a:chOff x="0" y="672"/>
            <a:chExt cx="2761" cy="3648"/>
          </a:xfrm>
        </p:grpSpPr>
        <p:pic>
          <p:nvPicPr>
            <p:cNvPr id="13317" name="Picture 5" descr="I am broch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0144">
              <a:off x="0" y="672"/>
              <a:ext cx="956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6" descr="What About broch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2287">
              <a:off x="1776" y="1248"/>
              <a:ext cx="985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 descr="Great Exchan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87605">
              <a:off x="48" y="2400"/>
              <a:ext cx="817" cy="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8" descr="Soul Sear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400"/>
              <a:ext cx="109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9" descr="Togeth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6241">
              <a:off x="864" y="816"/>
              <a:ext cx="103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5354" name="Rectangle 10"/>
          <p:cNvSpPr>
            <a:spLocks noGrp="1" noChangeArrowheads="1"/>
          </p:cNvSpPr>
          <p:nvPr>
            <p:ph type="title"/>
          </p:nvPr>
        </p:nvSpPr>
        <p:spPr>
          <a:xfrm>
            <a:off x="5181600" y="1828800"/>
            <a:ext cx="3962400" cy="2378075"/>
          </a:xfrm>
          <a:noFill/>
        </p:spPr>
        <p:txBody>
          <a:bodyPr/>
          <a:lstStyle/>
          <a:p>
            <a:pPr eaLnBrk="1" hangingPunct="1"/>
            <a:r>
              <a:rPr lang="en-US" altLang="en-US" sz="3200" b="1" i="1" smtClean="0">
                <a:solidFill>
                  <a:schemeClr val="tx1"/>
                </a:solidFill>
                <a:latin typeface="Arial" charset="0"/>
              </a:rPr>
              <a:t>Brochures for </a:t>
            </a:r>
            <a:br>
              <a:rPr lang="en-US" altLang="en-US" sz="3200" b="1" i="1" smtClean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3200" b="1" i="1" smtClean="0">
                <a:solidFill>
                  <a:schemeClr val="tx1"/>
                </a:solidFill>
                <a:latin typeface="Arial" charset="0"/>
              </a:rPr>
              <a:t>Hand-outs, Mailings,</a:t>
            </a:r>
            <a:br>
              <a:rPr lang="en-US" altLang="en-US" sz="3200" b="1" i="1" smtClean="0">
                <a:solidFill>
                  <a:schemeClr val="tx1"/>
                </a:solidFill>
                <a:latin typeface="Arial" charset="0"/>
              </a:rPr>
            </a:br>
            <a:r>
              <a:rPr lang="en-US" altLang="en-US" sz="3200" b="1" i="1" smtClean="0">
                <a:solidFill>
                  <a:schemeClr val="tx1"/>
                </a:solidFill>
                <a:latin typeface="Arial" charset="0"/>
              </a:rPr>
              <a:t>Personal Witnessing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70F6-541B-4BE0-A9C0-62A9D948FE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2" y="1524000"/>
            <a:ext cx="4004869" cy="509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utoUpdateAnimBg="0"/>
      <p:bldP spid="1853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41275" y="228600"/>
            <a:ext cx="91027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800" i="1">
                <a:solidFill>
                  <a:schemeClr val="tx1"/>
                </a:solidFill>
                <a:latin typeface="Arial" charset="0"/>
                <a:cs typeface="Arial" charset="0"/>
              </a:rPr>
              <a:t>Personal Invitation</a:t>
            </a:r>
            <a:endParaRPr lang="en-US" altLang="en-US" sz="4800" i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7397" name="Picture 5" descr="Old man on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1877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8" name="Picture 6" descr="Mail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34051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9" name="Picture 7" descr="workout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066800"/>
            <a:ext cx="42418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70F6-541B-4BE0-A9C0-62A9D948FE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4289">
            <a:off x="963730" y="2825563"/>
            <a:ext cx="34861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375">
            <a:off x="5889811" y="4038296"/>
            <a:ext cx="3228975" cy="18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8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7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SHARE </a:t>
            </a:r>
          </a:p>
          <a:p>
            <a:pPr>
              <a:defRPr/>
            </a:pPr>
            <a:r>
              <a:rPr lang="en-US" sz="7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WORD</a:t>
            </a:r>
            <a:r>
              <a:rPr lang="en-US" sz="7200" i="1" dirty="0">
                <a:solidFill>
                  <a:schemeClr val="tx2"/>
                </a:solidFill>
                <a:latin typeface="Book Antiqua" pitchFamily="18" charset="0"/>
              </a:rPr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70F6-541B-4BE0-A9C0-62A9D948FE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4800600" cy="275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799"/>
            <a:ext cx="2084855" cy="208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il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0" y="2743197"/>
            <a:ext cx="1841900" cy="325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057400" y="269875"/>
            <a:ext cx="5708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5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Witness Training</a:t>
            </a:r>
          </a:p>
        </p:txBody>
      </p:sp>
      <p:pic>
        <p:nvPicPr>
          <p:cNvPr id="189447" name="Picture 7" descr="Guy and Pa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6482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8" descr="small group in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4425"/>
            <a:ext cx="48006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152400" y="1447800"/>
            <a:ext cx="4114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solidFill>
                  <a:schemeClr val="tx1"/>
                </a:solidFill>
                <a:latin typeface="Arial" charset="0"/>
              </a:rPr>
              <a:t>One trained witness</a:t>
            </a:r>
            <a:r>
              <a:rPr lang="en-US" altLang="en-US" sz="32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Arial" charset="0"/>
              </a:rPr>
              <a:t>for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solidFill>
                  <a:schemeClr val="tx1"/>
                </a:solidFill>
                <a:latin typeface="Arial" charset="0"/>
              </a:rPr>
              <a:t>2 - 4  prospects</a:t>
            </a:r>
            <a:r>
              <a:rPr lang="en-US" altLang="en-US" sz="280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0" y="990600"/>
            <a:ext cx="6096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u="sng" dirty="0">
                <a:solidFill>
                  <a:schemeClr val="tx1"/>
                </a:solidFill>
                <a:latin typeface="Arial" charset="0"/>
                <a:cs typeface="Arial" charset="0"/>
              </a:rPr>
              <a:t>Isaiah 55:10-11</a:t>
            </a:r>
            <a:endParaRPr lang="en-US" altLang="en-US" sz="3200" u="sng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……..so 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is my word that goes out from my mouth: It will not return to me empty, but will accomplish what I desire and achieve the purpose for which I sent it.</a:t>
            </a:r>
            <a:r>
              <a:rPr lang="en-US" altLang="en-US" sz="32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</a:t>
            </a:r>
            <a:endParaRPr lang="en-US" altLang="en-US" sz="32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7411" name="Picture 5" descr="Bible 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371600"/>
            <a:ext cx="299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838200" y="4572000"/>
            <a:ext cx="755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en-US" altLang="en-US" sz="3200" i="1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3028576" y="2286000"/>
            <a:ext cx="5943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6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For </a:t>
            </a:r>
            <a:r>
              <a:rPr lang="en-US" altLang="en-US" sz="2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we are to God the aroma of Christ among those who are being saved and those who are perishing.  To the one we are the smell of death; to the other, the fragrance of life. </a:t>
            </a:r>
            <a:endParaRPr lang="en-US" altLang="en-US" sz="2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6" name="Rectangle 1034"/>
          <p:cNvSpPr>
            <a:spLocks noChangeArrowheads="1"/>
          </p:cNvSpPr>
          <p:nvPr/>
        </p:nvSpPr>
        <p:spPr bwMode="auto">
          <a:xfrm>
            <a:off x="3240741" y="16002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u="sng" dirty="0">
                <a:solidFill>
                  <a:schemeClr val="tx1"/>
                </a:solidFill>
                <a:latin typeface="Arial" charset="0"/>
              </a:rPr>
              <a:t>2 Corinthians 2:14-17</a:t>
            </a:r>
          </a:p>
        </p:txBody>
      </p:sp>
      <p:pic>
        <p:nvPicPr>
          <p:cNvPr id="18437" name="Picture 1036" descr="Bible 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99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5D801-9D66-4749-84EA-86ABF2A0F1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4724400" y="269875"/>
            <a:ext cx="35750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Witness Training</a:t>
            </a: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990600" y="2362200"/>
            <a:ext cx="7086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God’s Great 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9295"/>
            <a:ext cx="3124200" cy="17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God's Great Exch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5D801-9D66-4749-84EA-86ABF2A0F1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762000"/>
            <a:ext cx="533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Arial" charset="0"/>
              </a:rPr>
              <a:t>Classroom Training </a:t>
            </a:r>
            <a:endParaRPr lang="en-US" altLang="en-US" sz="2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92516" name="Picture 4" descr="e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8486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1509" name="Picture 5" descr="http://www.agsalesworks.com/Portals/1975/images/role%20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304800"/>
            <a:ext cx="1571065" cy="157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What gets in the way of sharing God’s Word with people?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828490" cy="382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258677">
            <a:off x="5599771" y="4963860"/>
            <a:ext cx="3262433" cy="1323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16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ruti" panose="020B0502040204020203" pitchFamily="34" charset="0"/>
                <a:cs typeface="Shruti" panose="020B0502040204020203" pitchFamily="34" charset="0"/>
              </a:rPr>
              <a:t>Time </a:t>
            </a:r>
          </a:p>
          <a:p>
            <a:pPr algn="ctr"/>
            <a:r>
              <a:rPr lang="en-US" sz="4000" b="1" cap="none" spc="16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ruti" panose="020B0502040204020203" pitchFamily="34" charset="0"/>
                <a:cs typeface="Shruti" panose="020B0502040204020203" pitchFamily="34" charset="0"/>
              </a:rPr>
              <a:t>Management</a:t>
            </a:r>
            <a:endParaRPr lang="en-US" sz="4000" b="1" cap="none" spc="16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2027948">
            <a:off x="-37020" y="2069569"/>
            <a:ext cx="2768065" cy="707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16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ruti" panose="020B0502040204020203" pitchFamily="34" charset="0"/>
                <a:cs typeface="Shruti" panose="020B0502040204020203" pitchFamily="34" charset="0"/>
              </a:rPr>
              <a:t>Prioritizing</a:t>
            </a:r>
            <a:endParaRPr lang="en-US" sz="4000" b="1" cap="none" spc="16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0350536">
            <a:off x="822349" y="4426699"/>
            <a:ext cx="1049326" cy="707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16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ruti" panose="020B0502040204020203" pitchFamily="34" charset="0"/>
                <a:cs typeface="Shruti" panose="020B0502040204020203" pitchFamily="34" charset="0"/>
              </a:rPr>
              <a:t>SIN</a:t>
            </a:r>
            <a:endParaRPr lang="en-US" sz="4000" b="1" cap="none" spc="16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828034">
            <a:off x="6443761" y="1711047"/>
            <a:ext cx="2150910" cy="1323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16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ruti" panose="020B0502040204020203" pitchFamily="34" charset="0"/>
                <a:cs typeface="Shruti" panose="020B0502040204020203" pitchFamily="34" charset="0"/>
              </a:rPr>
              <a:t>No new</a:t>
            </a:r>
          </a:p>
          <a:p>
            <a:pPr algn="ctr"/>
            <a:r>
              <a:rPr lang="en-US" sz="4000" spc="16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ruti" panose="020B0502040204020203" pitchFamily="34" charset="0"/>
                <a:cs typeface="Shruti" panose="020B0502040204020203" pitchFamily="34" charset="0"/>
              </a:rPr>
              <a:t>Messes!</a:t>
            </a:r>
            <a:endParaRPr lang="en-US" sz="4000" b="1" cap="none" spc="16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F857-BEF3-4973-ADC3-80DE3381E9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645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3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533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Arial" charset="0"/>
              </a:rPr>
              <a:t>Actual Visits </a:t>
            </a:r>
            <a:endParaRPr lang="en-US" altLang="en-US" sz="2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93542" name="Picture 6" descr="301004_chris1_tr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74310"/>
            <a:ext cx="4648200" cy="309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065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54093"/>
            <a:ext cx="320623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45022" y="1129926"/>
            <a:ext cx="673697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tabLst>
                <a:tab pos="1654175" algn="l"/>
                <a:tab pos="2568575" algn="l"/>
              </a:tabLst>
            </a:pPr>
            <a:r>
              <a:rPr lang="en-US" altLang="en-US" sz="2400" i="1" dirty="0">
                <a:solidFill>
                  <a:schemeClr val="tx1"/>
                </a:solidFill>
                <a:latin typeface="Arial" charset="0"/>
                <a:cs typeface="Arial" charset="0"/>
              </a:rPr>
              <a:t>I do	</a:t>
            </a:r>
            <a:r>
              <a:rPr lang="en-US" altLang="en-US" sz="24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</a:t>
            </a:r>
            <a:r>
              <a:rPr lang="en-US" altLang="en-US" sz="2400" i="1" dirty="0">
                <a:solidFill>
                  <a:schemeClr val="tx1"/>
                </a:solidFill>
                <a:latin typeface="Arial" charset="0"/>
                <a:cs typeface="Arial" charset="0"/>
              </a:rPr>
              <a:t>	You watch</a:t>
            </a:r>
            <a:endParaRPr lang="en-US" altLang="en-US" sz="24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tabLst>
                <a:tab pos="1654175" algn="l"/>
                <a:tab pos="2568575" algn="l"/>
              </a:tabLst>
            </a:pPr>
            <a:r>
              <a:rPr lang="en-US" altLang="en-US" sz="2400" i="1" dirty="0">
                <a:solidFill>
                  <a:schemeClr val="tx1"/>
                </a:solidFill>
                <a:latin typeface="Arial" charset="0"/>
                <a:cs typeface="Arial" charset="0"/>
              </a:rPr>
              <a:t>I </a:t>
            </a:r>
            <a:r>
              <a:rPr lang="en-US" altLang="en-US" sz="24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do</a:t>
            </a:r>
            <a:r>
              <a:rPr lang="en-US" altLang="en-US" sz="2400" i="1" dirty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sz="24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</a:t>
            </a:r>
            <a:r>
              <a:rPr lang="en-US" altLang="en-US" sz="2400" i="1" dirty="0">
                <a:solidFill>
                  <a:schemeClr val="tx1"/>
                </a:solidFill>
                <a:latin typeface="Arial" charset="0"/>
                <a:cs typeface="Arial" charset="0"/>
              </a:rPr>
              <a:t>	You help</a:t>
            </a:r>
            <a:endParaRPr lang="en-US" altLang="en-US" sz="24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tabLst>
                <a:tab pos="1654175" algn="l"/>
                <a:tab pos="2568575" algn="l"/>
              </a:tabLst>
            </a:pPr>
            <a:r>
              <a:rPr lang="en-US" altLang="en-US" sz="2400" i="1" dirty="0">
                <a:solidFill>
                  <a:schemeClr val="tx1"/>
                </a:solidFill>
                <a:latin typeface="Arial" charset="0"/>
                <a:cs typeface="Arial" charset="0"/>
              </a:rPr>
              <a:t>You do	</a:t>
            </a:r>
            <a:r>
              <a:rPr lang="en-US" altLang="en-US" sz="24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</a:t>
            </a:r>
            <a:r>
              <a:rPr lang="en-US" altLang="en-US" sz="2400" i="1" dirty="0">
                <a:solidFill>
                  <a:schemeClr val="tx1"/>
                </a:solidFill>
                <a:latin typeface="Arial" charset="0"/>
                <a:cs typeface="Arial" charset="0"/>
              </a:rPr>
              <a:t>	I help</a:t>
            </a:r>
            <a:endParaRPr lang="en-US" altLang="en-US" sz="24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tabLst>
                <a:tab pos="1654175" algn="l"/>
                <a:tab pos="2568575" algn="l"/>
              </a:tabLst>
            </a:pPr>
            <a:r>
              <a:rPr lang="en-US" altLang="en-US" sz="2400" i="1" dirty="0">
                <a:solidFill>
                  <a:schemeClr val="tx1"/>
                </a:solidFill>
                <a:latin typeface="Arial" charset="0"/>
                <a:cs typeface="Arial" charset="0"/>
              </a:rPr>
              <a:t>You do	</a:t>
            </a:r>
            <a:r>
              <a:rPr lang="en-US" altLang="en-US" sz="24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400" i="1" dirty="0">
                <a:solidFill>
                  <a:schemeClr val="tx1"/>
                </a:solidFill>
                <a:latin typeface="Arial" charset="0"/>
                <a:cs typeface="Arial" charset="0"/>
              </a:rPr>
              <a:t>	I watch</a:t>
            </a:r>
            <a:endParaRPr lang="en-US" altLang="en-US" sz="24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tabLst>
                <a:tab pos="1654175" algn="l"/>
                <a:tab pos="2568575" algn="l"/>
              </a:tabLst>
            </a:pPr>
            <a:r>
              <a:rPr lang="en-US" altLang="en-US" sz="2400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You &amp; I 	</a:t>
            </a:r>
            <a:r>
              <a:rPr lang="en-US" altLang="en-US" sz="2400" i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-</a:t>
            </a:r>
            <a:r>
              <a:rPr lang="en-US" altLang="en-US" sz="2400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	Take someone else </a:t>
            </a:r>
            <a:r>
              <a:rPr lang="en-US" altLang="en-US" sz="2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Training Model</a:t>
            </a:r>
            <a:r>
              <a:rPr lang="en-US" altLang="en-US" sz="360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5D801-9D66-4749-84EA-86ABF2A0F1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3895164"/>
            <a:ext cx="4025153" cy="268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685800" y="838200"/>
            <a:ext cx="533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Arial" charset="0"/>
              </a:rPr>
              <a:t>Make it your own!</a:t>
            </a:r>
            <a:r>
              <a:rPr lang="en-US" altLang="en-US" sz="3200" dirty="0">
                <a:solidFill>
                  <a:schemeClr val="tx2"/>
                </a:solidFill>
                <a:latin typeface="Book Antiqua" pitchFamily="18" charset="0"/>
              </a:rPr>
              <a:t> </a:t>
            </a:r>
            <a:endParaRPr lang="en-US" altLang="en-US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94570" name="Picture 10" descr="study-abroad-studen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572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5791200"/>
            <a:ext cx="7467600" cy="10772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tx1"/>
                </a:solidFill>
                <a:latin typeface="Arial" charset="0"/>
              </a:rPr>
              <a:t>I prefer the “Let me read the Bible to </a:t>
            </a:r>
            <a:r>
              <a:rPr lang="en-US" altLang="en-US" sz="3200" dirty="0" err="1" smtClean="0">
                <a:solidFill>
                  <a:schemeClr val="tx1"/>
                </a:solidFill>
                <a:latin typeface="Arial" charset="0"/>
              </a:rPr>
              <a:t>ya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</a:rPr>
              <a:t>” approach!</a:t>
            </a:r>
            <a:endParaRPr lang="en-US" altLang="en-US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422275" y="269875"/>
            <a:ext cx="81343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Worship Service Guests</a:t>
            </a:r>
          </a:p>
          <a:p>
            <a:pPr>
              <a:spcBef>
                <a:spcPct val="20000"/>
              </a:spcBef>
              <a:defRPr/>
            </a:pP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Follow-up</a:t>
            </a:r>
          </a:p>
        </p:txBody>
      </p:sp>
      <p:pic>
        <p:nvPicPr>
          <p:cNvPr id="196612" name="Picture 4" descr="Empty P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0198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533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Handwritten note</a:t>
            </a:r>
          </a:p>
        </p:txBody>
      </p:sp>
      <p:pic>
        <p:nvPicPr>
          <p:cNvPr id="197639" name="Picture 7" descr="wh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3340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533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Visit</a:t>
            </a:r>
          </a:p>
        </p:txBody>
      </p:sp>
      <p:pic>
        <p:nvPicPr>
          <p:cNvPr id="195600" name="Picture 16" descr="kno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320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533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Arial" charset="0"/>
              </a:rPr>
              <a:t>Pastor contact</a:t>
            </a:r>
            <a:endParaRPr lang="en-US" altLang="en-US" sz="4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0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038600" cy="302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72" y="4038600"/>
            <a:ext cx="3910856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762000" y="381000"/>
            <a:ext cx="64770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2. Continue Visitation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  <a:latin typeface="Arial" charset="0"/>
              </a:rPr>
              <a:t> Gain Trust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>
                <a:solidFill>
                  <a:schemeClr val="tx1"/>
                </a:solidFill>
                <a:latin typeface="Arial" charset="0"/>
              </a:rPr>
              <a:t>“Hot Prospects” -- monthly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82788"/>
            <a:ext cx="3341146" cy="191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Dob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84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5D801-9D66-4749-84EA-86ABF2A0F1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6477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000" dirty="0">
                <a:solidFill>
                  <a:schemeClr val="folHlink"/>
                </a:solidFill>
                <a:latin typeface="Arial" charset="0"/>
              </a:rPr>
              <a:t>2. Continue Visitation</a:t>
            </a:r>
          </a:p>
          <a:p>
            <a:pPr marL="465138" lvl="1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folHlink"/>
                </a:solidFill>
                <a:latin typeface="Arial" charset="0"/>
              </a:rPr>
              <a:t> Gain Trust</a:t>
            </a:r>
          </a:p>
          <a:p>
            <a:pPr lvl="1" algn="l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folHlink"/>
                </a:solidFill>
                <a:latin typeface="Arial" charset="0"/>
              </a:rPr>
              <a:t>“Hot Prospects” -- monthly</a:t>
            </a:r>
          </a:p>
          <a:p>
            <a:pPr lvl="1" algn="l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Various Approaches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304800" y="3352800"/>
            <a:ext cx="5486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lvl="3"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US" altLang="en-US" sz="3200">
                <a:solidFill>
                  <a:schemeClr val="tx1"/>
                </a:solidFill>
                <a:latin typeface="Arial" charset="0"/>
              </a:rPr>
              <a:t>Bible Stories </a:t>
            </a:r>
          </a:p>
          <a:p>
            <a:pPr lvl="3"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>
                <a:solidFill>
                  <a:schemeClr val="tx1"/>
                </a:solidFill>
                <a:latin typeface="Arial" charset="0"/>
              </a:rPr>
              <a:t>	Bible Teachings</a:t>
            </a:r>
          </a:p>
          <a:p>
            <a:pPr lvl="3"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>
                <a:solidFill>
                  <a:schemeClr val="tx1"/>
                </a:solidFill>
                <a:latin typeface="Arial" charset="0"/>
              </a:rPr>
              <a:t>	BIC Classes</a:t>
            </a:r>
          </a:p>
        </p:txBody>
      </p:sp>
      <p:pic>
        <p:nvPicPr>
          <p:cNvPr id="215046" name="Picture 6" descr="Group Bible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40250"/>
            <a:ext cx="36576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5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5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FUNNEL PLAN FOR PROSPECT MANAGEMENT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28775"/>
            <a:ext cx="5486400" cy="5029200"/>
          </a:xfrm>
        </p:spPr>
        <p:txBody>
          <a:bodyPr/>
          <a:lstStyle/>
          <a:p>
            <a:pPr defTabSz="1203325" eaLnBrk="1" hangingPunct="1">
              <a:lnSpc>
                <a:spcPct val="80000"/>
              </a:lnSpc>
              <a:buFontTx/>
              <a:buNone/>
            </a:pPr>
            <a:r>
              <a:rPr lang="en-US" altLang="en-US" sz="2600" b="1" i="1" smtClean="0">
                <a:latin typeface="Arial" charset="0"/>
              </a:rPr>
              <a:t>LEVEL I</a:t>
            </a:r>
            <a:r>
              <a:rPr lang="en-US" altLang="en-US" sz="2600" b="1" smtClean="0">
                <a:latin typeface="Arial" charset="0"/>
              </a:rPr>
              <a:t>    </a:t>
            </a:r>
            <a:r>
              <a:rPr lang="en-US" altLang="en-US" sz="2800" b="1" smtClean="0">
                <a:latin typeface="Arial" charset="0"/>
              </a:rPr>
              <a:t>Target Area</a:t>
            </a:r>
          </a:p>
          <a:p>
            <a:pPr defTabSz="1203325" eaLnBrk="1" hangingPunct="1">
              <a:buFontTx/>
              <a:buNone/>
            </a:pPr>
            <a:r>
              <a:rPr lang="en-US" altLang="en-US" sz="2200" b="1" smtClean="0">
                <a:latin typeface="Arial" charset="0"/>
              </a:rPr>
              <a:t>		         </a:t>
            </a:r>
            <a:r>
              <a:rPr lang="en-US" altLang="en-US" sz="2200" b="1" smtClean="0">
                <a:latin typeface="Arial" charset="0"/>
                <a:sym typeface="Symbol" pitchFamily="18" charset="2"/>
              </a:rPr>
              <a:t></a:t>
            </a:r>
            <a:endParaRPr lang="en-US" altLang="en-US" sz="2200" b="1" smtClean="0">
              <a:latin typeface="Arial" charset="0"/>
            </a:endParaRPr>
          </a:p>
          <a:p>
            <a:pPr defTabSz="1203325" eaLnBrk="1" hangingPunct="1">
              <a:buFontTx/>
              <a:buNone/>
            </a:pPr>
            <a:r>
              <a:rPr lang="en-US" altLang="en-US" sz="2600" b="1" i="1" smtClean="0">
                <a:latin typeface="Arial" charset="0"/>
              </a:rPr>
              <a:t>LEVEL II   </a:t>
            </a:r>
            <a:r>
              <a:rPr lang="en-US" altLang="en-US" sz="2800" b="1" smtClean="0">
                <a:latin typeface="Arial" charset="0"/>
              </a:rPr>
              <a:t>The Unchurched</a:t>
            </a:r>
          </a:p>
          <a:p>
            <a:pPr defTabSz="1203325" eaLnBrk="1" hangingPunct="1">
              <a:buFontTx/>
              <a:buNone/>
            </a:pPr>
            <a:r>
              <a:rPr lang="en-US" altLang="en-US" sz="2200" b="1" smtClean="0">
                <a:latin typeface="Arial" charset="0"/>
              </a:rPr>
              <a:t>		         </a:t>
            </a:r>
            <a:r>
              <a:rPr lang="en-US" altLang="en-US" sz="2200" b="1" smtClean="0">
                <a:latin typeface="Arial" charset="0"/>
                <a:sym typeface="Symbol" pitchFamily="18" charset="2"/>
              </a:rPr>
              <a:t></a:t>
            </a:r>
            <a:endParaRPr lang="en-US" altLang="en-US" sz="2200" b="1" smtClean="0">
              <a:latin typeface="Arial" charset="0"/>
            </a:endParaRPr>
          </a:p>
          <a:p>
            <a:pPr defTabSz="1203325" eaLnBrk="1" hangingPunct="1">
              <a:buFontTx/>
              <a:buNone/>
            </a:pPr>
            <a:r>
              <a:rPr lang="en-US" altLang="en-US" sz="2600" b="1" i="1" smtClean="0">
                <a:latin typeface="Arial" charset="0"/>
              </a:rPr>
              <a:t>LEVEL III   </a:t>
            </a:r>
            <a:r>
              <a:rPr lang="en-US" altLang="en-US" sz="2800" b="1" smtClean="0">
                <a:latin typeface="Arial" charset="0"/>
              </a:rPr>
              <a:t>Prospect List</a:t>
            </a:r>
          </a:p>
          <a:p>
            <a:pPr defTabSz="1203325" eaLnBrk="1" hangingPunct="1">
              <a:buFontTx/>
              <a:buNone/>
            </a:pPr>
            <a:r>
              <a:rPr lang="en-US" altLang="en-US" sz="2200" b="1" smtClean="0">
                <a:latin typeface="Arial" charset="0"/>
              </a:rPr>
              <a:t>		         </a:t>
            </a:r>
            <a:r>
              <a:rPr lang="en-US" altLang="en-US" sz="2200" b="1" smtClean="0">
                <a:latin typeface="Arial" charset="0"/>
                <a:sym typeface="Symbol" pitchFamily="18" charset="2"/>
              </a:rPr>
              <a:t></a:t>
            </a:r>
            <a:endParaRPr lang="en-US" altLang="en-US" sz="2200" b="1" smtClean="0">
              <a:latin typeface="Arial" charset="0"/>
            </a:endParaRPr>
          </a:p>
          <a:p>
            <a:pPr defTabSz="1203325" eaLnBrk="1" hangingPunct="1">
              <a:buFontTx/>
              <a:buNone/>
            </a:pPr>
            <a:r>
              <a:rPr lang="en-US" altLang="en-US" sz="2600" b="1" i="1" smtClean="0">
                <a:latin typeface="Arial" charset="0"/>
              </a:rPr>
              <a:t>LEVEL IV   </a:t>
            </a:r>
            <a:r>
              <a:rPr lang="en-US" altLang="en-US" sz="2800" b="1" smtClean="0">
                <a:latin typeface="Arial" charset="0"/>
              </a:rPr>
              <a:t>Nurturing List</a:t>
            </a:r>
          </a:p>
          <a:p>
            <a:pPr defTabSz="1203325" eaLnBrk="1" hangingPunct="1">
              <a:buFontTx/>
              <a:buNone/>
            </a:pPr>
            <a:r>
              <a:rPr lang="en-US" altLang="en-US" sz="2200" b="1" smtClean="0">
                <a:latin typeface="Arial" charset="0"/>
              </a:rPr>
              <a:t>		         </a:t>
            </a:r>
            <a:r>
              <a:rPr lang="en-US" altLang="en-US" sz="2200" b="1" smtClean="0">
                <a:latin typeface="Arial" charset="0"/>
                <a:sym typeface="Symbol" pitchFamily="18" charset="2"/>
              </a:rPr>
              <a:t></a:t>
            </a:r>
            <a:endParaRPr lang="en-US" altLang="en-US" sz="2200" b="1" smtClean="0">
              <a:latin typeface="Arial" charset="0"/>
            </a:endParaRPr>
          </a:p>
          <a:p>
            <a:pPr defTabSz="1203325" eaLnBrk="1" hangingPunct="1">
              <a:lnSpc>
                <a:spcPct val="80000"/>
              </a:lnSpc>
              <a:buFontTx/>
              <a:buNone/>
            </a:pPr>
            <a:r>
              <a:rPr lang="en-US" altLang="en-US" sz="2200" b="1" smtClean="0">
                <a:latin typeface="Arial" charset="0"/>
              </a:rPr>
              <a:t>		       Worship &amp; Bible Study</a:t>
            </a:r>
          </a:p>
          <a:p>
            <a:pPr defTabSz="1203325" eaLnBrk="1" hangingPunct="1">
              <a:lnSpc>
                <a:spcPct val="95000"/>
              </a:lnSpc>
              <a:buFontTx/>
              <a:buNone/>
            </a:pPr>
            <a:r>
              <a:rPr lang="en-US" altLang="en-US" sz="2200" b="1" smtClean="0">
                <a:latin typeface="Arial" charset="0"/>
              </a:rPr>
              <a:t>		       Discipleship Training</a:t>
            </a:r>
            <a:endParaRPr lang="en-US" altLang="en-US" sz="2200" b="1" smtClean="0">
              <a:latin typeface="Arial" charset="0"/>
              <a:sym typeface="Symbol" pitchFamily="18" charset="2"/>
            </a:endParaRPr>
          </a:p>
          <a:p>
            <a:pPr defTabSz="1203325" eaLnBrk="1" hangingPunct="1">
              <a:lnSpc>
                <a:spcPct val="95000"/>
              </a:lnSpc>
              <a:buFontTx/>
              <a:buNone/>
            </a:pPr>
            <a:r>
              <a:rPr lang="en-US" altLang="en-US" sz="2200" b="1" smtClean="0">
                <a:latin typeface="Arial" charset="0"/>
                <a:sym typeface="Symbol" pitchFamily="18" charset="2"/>
              </a:rPr>
              <a:t>		         </a:t>
            </a:r>
            <a:endParaRPr lang="en-US" altLang="en-US" sz="2200" b="1" smtClean="0">
              <a:latin typeface="Arial" charset="0"/>
            </a:endParaRPr>
          </a:p>
          <a:p>
            <a:pPr defTabSz="1203325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200" b="1" smtClean="0">
                <a:latin typeface="Arial" charset="0"/>
              </a:rPr>
              <a:t>	    	      </a:t>
            </a:r>
            <a:r>
              <a:rPr lang="en-US" altLang="en-US" sz="2800" b="1" smtClean="0">
                <a:latin typeface="Arial" charset="0"/>
              </a:rPr>
              <a:t>Assimilated Member</a:t>
            </a:r>
          </a:p>
        </p:txBody>
      </p:sp>
      <p:pic>
        <p:nvPicPr>
          <p:cNvPr id="207876" name="Picture 4" descr="fil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2575"/>
            <a:ext cx="28495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0908" y="2209800"/>
            <a:ext cx="971741" cy="138499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hruti" panose="020B0502040204020203" pitchFamily="34" charset="0"/>
                <a:ea typeface="SimHei" panose="02010609060101010101" pitchFamily="49" charset="-122"/>
                <a:cs typeface="Shruti" panose="020B0502040204020203" pitchFamily="34" charset="0"/>
              </a:rPr>
              <a:t>Holy Spirit</a:t>
            </a:r>
          </a:p>
          <a:p>
            <a:pPr algn="ctr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hruti" panose="020B0502040204020203" pitchFamily="34" charset="0"/>
                <a:ea typeface="SimHei" panose="02010609060101010101" pitchFamily="49" charset="-122"/>
                <a:cs typeface="Shruti" panose="020B0502040204020203" pitchFamily="34" charset="0"/>
              </a:rPr>
              <a:t>Works</a:t>
            </a:r>
          </a:p>
          <a:p>
            <a:pPr algn="ctr"/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hruti" panose="020B0502040204020203" pitchFamily="34" charset="0"/>
                <a:ea typeface="SimHei" panose="02010609060101010101" pitchFamily="49" charset="-122"/>
                <a:cs typeface="Shruti" panose="020B0502040204020203" pitchFamily="34" charset="0"/>
              </a:rPr>
              <a:t>Thru</a:t>
            </a:r>
          </a:p>
          <a:p>
            <a:pPr algn="ctr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hruti" panose="020B0502040204020203" pitchFamily="34" charset="0"/>
                <a:ea typeface="SimHei" panose="02010609060101010101" pitchFamily="49" charset="-122"/>
                <a:cs typeface="Shruti" panose="020B0502040204020203" pitchFamily="34" charset="0"/>
              </a:rPr>
              <a:t>Means</a:t>
            </a:r>
          </a:p>
          <a:p>
            <a:pPr algn="ctr"/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hruti" panose="020B0502040204020203" pitchFamily="34" charset="0"/>
                <a:ea typeface="SimHei" panose="02010609060101010101" pitchFamily="49" charset="-122"/>
                <a:cs typeface="Shruti" panose="020B0502040204020203" pitchFamily="34" charset="0"/>
              </a:rPr>
              <a:t>Of</a:t>
            </a:r>
          </a:p>
          <a:p>
            <a:pPr algn="ctr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hruti" panose="020B0502040204020203" pitchFamily="34" charset="0"/>
                <a:ea typeface="SimHei" panose="02010609060101010101" pitchFamily="49" charset="-122"/>
                <a:cs typeface="Shruti" panose="020B0502040204020203" pitchFamily="34" charset="0"/>
              </a:rPr>
              <a:t>Grace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Shruti" panose="020B0502040204020203" pitchFamily="34" charset="0"/>
              <a:ea typeface="SimHei" panose="02010609060101010101" pitchFamily="49" charset="-122"/>
              <a:cs typeface="Shrut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7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7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7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7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533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Prayer team</a:t>
            </a:r>
          </a:p>
        </p:txBody>
      </p:sp>
      <p:pic>
        <p:nvPicPr>
          <p:cNvPr id="201733" name="Picture 5" descr="pray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1722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17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209800" y="304800"/>
            <a:ext cx="533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3. Visitation Goals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2743200" y="1447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tx1"/>
                </a:solidFill>
                <a:latin typeface="Arial" charset="0"/>
              </a:rPr>
              <a:t>Lead to God’s Word</a:t>
            </a:r>
            <a:endParaRPr lang="en-US" altLang="en-US" sz="2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4806" name="Picture 6" descr="Bible g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60198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705377" y="533399"/>
            <a:ext cx="6324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 smtClean="0">
                <a:solidFill>
                  <a:schemeClr val="tx1"/>
                </a:solidFill>
                <a:latin typeface="Arial" charset="0"/>
              </a:rPr>
              <a:t>Just be a FRIEND!!</a:t>
            </a:r>
            <a:endParaRPr lang="en-US" altLang="en-US" sz="4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5830" name="Picture 6" descr="m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6225"/>
            <a:ext cx="33528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1" name="Picture 7" descr="two men on 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37338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3" name="Picture 9" descr="gril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51000"/>
            <a:ext cx="3657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EC65-B497-41AF-A144-BB1D8ECBEC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1501"/>
            <a:ext cx="1712913" cy="98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2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8F8F8"/>
                </a:solidFill>
              </a:rPr>
              <a:t>Nurturing Prospects</a:t>
            </a:r>
            <a:r>
              <a:rPr lang="en-US" altLang="en-US" sz="4000" smtClean="0"/>
              <a:t> 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Huddle Group on page 32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8744-5876-4C5F-AEB4-49DFE27764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/>
              <a:t>Prospect Nurture </a:t>
            </a:r>
            <a:br>
              <a:rPr lang="en-US" altLang="en-US" sz="4000" b="1" smtClean="0"/>
            </a:br>
            <a:r>
              <a:rPr lang="en-US" altLang="en-US" sz="4000" b="1" smtClean="0"/>
              <a:t>and Witness</a:t>
            </a:r>
            <a:r>
              <a:rPr lang="en-US" altLang="en-US" sz="4000" smtClean="0">
                <a:latin typeface="Book Antiqua" pitchFamily="18" charset="0"/>
              </a:rPr>
              <a:t/>
            </a:r>
            <a:br>
              <a:rPr lang="en-US" altLang="en-US" sz="4000" smtClean="0">
                <a:latin typeface="Book Antiqua" pitchFamily="18" charset="0"/>
              </a:rPr>
            </a:br>
            <a:endParaRPr lang="en-US" altLang="en-US" sz="32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8744-5876-4C5F-AEB4-49DFE27764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29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914400" y="381000"/>
            <a:ext cx="75596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2625" indent="-682625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4800" i="1">
                <a:solidFill>
                  <a:schemeClr val="tx1"/>
                </a:solidFill>
                <a:latin typeface="Arial" charset="0"/>
              </a:rPr>
              <a:t>Prospect List Goals</a:t>
            </a:r>
          </a:p>
        </p:txBody>
      </p:sp>
      <p:pic>
        <p:nvPicPr>
          <p:cNvPr id="107530" name="Picture 10" descr="Country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15556" r="24625" b="8888"/>
          <a:stretch>
            <a:fillRect/>
          </a:stretch>
        </p:blipFill>
        <p:spPr bwMode="auto">
          <a:xfrm>
            <a:off x="1295400" y="4876800"/>
            <a:ext cx="7191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2" name="Picture 12" descr="Country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15556" r="24625" b="8888"/>
          <a:stretch>
            <a:fillRect/>
          </a:stretch>
        </p:blipFill>
        <p:spPr bwMode="auto">
          <a:xfrm>
            <a:off x="3200400" y="4343400"/>
            <a:ext cx="1257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990600" y="2514600"/>
            <a:ext cx="3505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tx1"/>
                </a:solidFill>
                <a:latin typeface="Arial" charset="0"/>
              </a:rPr>
              <a:t>Small to Medium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i="1">
                <a:solidFill>
                  <a:schemeClr val="tx1"/>
                </a:solidFill>
                <a:latin typeface="Arial" charset="0"/>
              </a:rPr>
              <a:t>200-500</a:t>
            </a:r>
          </a:p>
        </p:txBody>
      </p:sp>
      <p:pic>
        <p:nvPicPr>
          <p:cNvPr id="107535" name="Picture 15" descr="Country Chu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15556" r="24625" b="8888"/>
          <a:stretch>
            <a:fillRect/>
          </a:stretch>
        </p:blipFill>
        <p:spPr bwMode="auto">
          <a:xfrm>
            <a:off x="5943600" y="3187700"/>
            <a:ext cx="1930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5105400" y="1600200"/>
            <a:ext cx="35814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chemeClr val="tx1"/>
                </a:solidFill>
                <a:latin typeface="Arial" charset="0"/>
              </a:rPr>
              <a:t>Large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>
                <a:solidFill>
                  <a:schemeClr val="tx1"/>
                </a:solidFill>
                <a:latin typeface="Arial" charset="0"/>
              </a:rPr>
              <a:t>1 per member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5D801-9D66-4749-84EA-86ABF2A0F1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utoUpdateAnimBg="0"/>
      <p:bldP spid="107533" grpId="0"/>
      <p:bldP spid="1075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41275" y="228600"/>
            <a:ext cx="91027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800" i="1">
                <a:solidFill>
                  <a:schemeClr val="tx1"/>
                </a:solidFill>
                <a:latin typeface="Arial" charset="0"/>
                <a:cs typeface="Arial" charset="0"/>
              </a:rPr>
              <a:t>Prospect List Management</a:t>
            </a:r>
            <a:endParaRPr lang="en-US" altLang="en-US" sz="48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755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2625" indent="-682625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3600" i="1" dirty="0" smtClean="0">
                <a:solidFill>
                  <a:schemeClr val="tx1"/>
                </a:solidFill>
                <a:latin typeface="Arial" charset="0"/>
              </a:rPr>
              <a:t>Paper</a:t>
            </a:r>
            <a:endParaRPr lang="en-US" altLang="en-US" sz="36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9993" name="Picture 9" descr="Prospect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6019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5D801-9D66-4749-84EA-86ABF2A0F1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  <p:bldP spid="16998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41275" y="228600"/>
            <a:ext cx="91027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800" i="1">
                <a:solidFill>
                  <a:schemeClr val="tx1"/>
                </a:solidFill>
                <a:latin typeface="Arial" charset="0"/>
                <a:cs typeface="Arial" charset="0"/>
              </a:rPr>
              <a:t>Prospect List Management</a:t>
            </a:r>
            <a:endParaRPr lang="en-US" altLang="en-US" sz="48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5D801-9D66-4749-84EA-86ABF2A0F1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5334" b="4646"/>
          <a:stretch/>
        </p:blipFill>
        <p:spPr bwMode="auto">
          <a:xfrm>
            <a:off x="2590800" y="914400"/>
            <a:ext cx="6207125" cy="37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t="12278" r="14090" b="17091"/>
          <a:stretch/>
        </p:blipFill>
        <p:spPr bwMode="auto">
          <a:xfrm>
            <a:off x="-89647" y="2809887"/>
            <a:ext cx="6151418" cy="34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://www.wels.net/sites/wels/files/images/image_shepherds_sta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25801"/>
            <a:ext cx="4164946" cy="28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2625" indent="-682625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3600" i="1" dirty="0" smtClean="0">
                <a:solidFill>
                  <a:schemeClr val="tx1"/>
                </a:solidFill>
                <a:latin typeface="Arial" charset="0"/>
              </a:rPr>
              <a:t>Software</a:t>
            </a:r>
            <a:endParaRPr lang="en-US" altLang="en-US" sz="3600" i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utoUpdateAnimBg="0"/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7559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2625" indent="-682625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3600" i="1" dirty="0">
                <a:solidFill>
                  <a:schemeClr val="tx1"/>
                </a:solidFill>
                <a:latin typeface="Arial" charset="0"/>
              </a:rPr>
              <a:t>Prospect List </a:t>
            </a:r>
            <a:r>
              <a:rPr lang="en-US" altLang="en-US" sz="5400" i="1" dirty="0">
                <a:solidFill>
                  <a:schemeClr val="tx1"/>
                </a:solidFill>
                <a:latin typeface="Arial" charset="0"/>
              </a:rPr>
              <a:t>Manager</a:t>
            </a:r>
            <a:endParaRPr lang="en-US" altLang="en-US" sz="36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613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5181600" cy="4114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</a:rPr>
              <a:t>Gathers information</a:t>
            </a:r>
          </a:p>
          <a:p>
            <a:pPr eaLnBrk="1" hangingPunct="1"/>
            <a:r>
              <a:rPr lang="en-US" altLang="en-US" b="1" smtClean="0">
                <a:latin typeface="Arial" charset="0"/>
              </a:rPr>
              <a:t>Keeps list current</a:t>
            </a:r>
          </a:p>
          <a:p>
            <a:pPr eaLnBrk="1" hangingPunct="1"/>
            <a:r>
              <a:rPr lang="en-US" altLang="en-US" b="1" smtClean="0">
                <a:latin typeface="Arial" charset="0"/>
              </a:rPr>
              <a:t>Sorts list</a:t>
            </a:r>
          </a:p>
          <a:p>
            <a:pPr eaLnBrk="1" hangingPunct="1"/>
            <a:r>
              <a:rPr lang="en-US" altLang="en-US" b="1" smtClean="0">
                <a:latin typeface="Arial" charset="0"/>
              </a:rPr>
              <a:t>Provides info as needed</a:t>
            </a:r>
          </a:p>
        </p:txBody>
      </p:sp>
      <p:pic>
        <p:nvPicPr>
          <p:cNvPr id="176141" name="Picture 13" descr="8114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198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2" name="Picture 14" descr="Woman on 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2766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70F6-541B-4BE0-A9C0-62A9D948FE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6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6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55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2625" indent="-682625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“</a:t>
            </a:r>
            <a:r>
              <a:rPr lang="en-US" altLang="en-US" sz="4000" i="1">
                <a:solidFill>
                  <a:schemeClr val="tx1"/>
                </a:solidFill>
                <a:latin typeface="Arial" charset="0"/>
              </a:rPr>
              <a:t>Prospect List</a:t>
            </a:r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”  200-500+</a:t>
            </a:r>
            <a:r>
              <a:rPr lang="en-US" altLang="en-US" sz="4000" i="1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838200" y="1676400"/>
            <a:ext cx="601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2625" indent="-682625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4000">
                <a:solidFill>
                  <a:schemeClr val="tx1"/>
                </a:solidFill>
                <a:latin typeface="Arial" charset="0"/>
              </a:rPr>
              <a:t>20-50</a:t>
            </a:r>
            <a:r>
              <a:rPr lang="en-US" altLang="en-US" sz="4000" i="1">
                <a:solidFill>
                  <a:schemeClr val="tx1"/>
                </a:solidFill>
                <a:latin typeface="Arial" charset="0"/>
              </a:rPr>
              <a:t> “Hot Prospects”</a:t>
            </a:r>
            <a:r>
              <a:rPr lang="en-US" altLang="en-US" sz="4000" i="1">
                <a:solidFill>
                  <a:schemeClr val="tx2"/>
                </a:solidFill>
                <a:latin typeface="Book Antiqua" pitchFamily="18" charset="0"/>
              </a:rPr>
              <a:t>  </a:t>
            </a:r>
          </a:p>
        </p:txBody>
      </p:sp>
      <p:pic>
        <p:nvPicPr>
          <p:cNvPr id="179261" name="Picture 61" descr="Guy and Pa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572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000" y="3657600"/>
            <a:ext cx="3962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bg1"/>
                </a:solidFill>
                <a:latin typeface="Arial" charset="0"/>
                <a:cs typeface="Arial" charset="0"/>
              </a:rPr>
              <a:t>Follow –up Contacts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70F6-541B-4BE0-A9C0-62A9D948FE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utoUpdateAnimBg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1026" descr="Prospect Newsle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50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ext Box 1027"/>
          <p:cNvSpPr txBox="1">
            <a:spLocks noChangeArrowheads="1"/>
          </p:cNvSpPr>
          <p:nvPr/>
        </p:nvSpPr>
        <p:spPr bwMode="auto">
          <a:xfrm>
            <a:off x="0" y="381000"/>
            <a:ext cx="3581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tx1"/>
                </a:solidFill>
                <a:latin typeface="Arial" charset="0"/>
              </a:rPr>
              <a:t>Outreach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3600">
                <a:solidFill>
                  <a:schemeClr val="tx1"/>
                </a:solidFill>
                <a:latin typeface="Arial" charset="0"/>
              </a:rPr>
              <a:t>Newsletter</a:t>
            </a:r>
          </a:p>
        </p:txBody>
      </p:sp>
      <p:sp>
        <p:nvSpPr>
          <p:cNvPr id="137220" name="Text Box 1028"/>
          <p:cNvSpPr txBox="1">
            <a:spLocks noChangeArrowheads="1"/>
          </p:cNvSpPr>
          <p:nvPr/>
        </p:nvSpPr>
        <p:spPr bwMode="auto">
          <a:xfrm>
            <a:off x="304800" y="1752600"/>
            <a:ext cx="32766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0" indent="-2222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Prepared by the Commission on Evangelism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One article a month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Written for the unchurched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One way to nurture those on the church’s prospect list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5D801-9D66-4749-84EA-86ABF2A0F1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utoUpdateAnimBg="0"/>
      <p:bldP spid="137220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8F8F8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4D4D4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P_SRELI_PRT_Crosslight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RELI_PRT_Cross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P_SRELI_PRT_Crossligh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PRT_Crossligh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PRT_Crossligh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PRT_Crossligh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PRT_Crossligh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PRT_Crossligh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PRT_Crossligh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P_SRELI_PRT_Crosslight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RELI_PRT_Cross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P_SRELI_PRT_Crossligh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RELI_PRT_Crossligh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PRT_Crossligh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PRT_Crossligh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PRT_Crossligh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PRT_Crossligh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RELI_PRT_Crossligh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7098A5B57084D9AD51DE99A567B29" ma:contentTypeVersion="0" ma:contentTypeDescription="Create a new document." ma:contentTypeScope="" ma:versionID="d9e1a1ef77cc7a4121500b611b372ec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279E02-3D15-49B4-A74C-789DF0957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B1D77F-37EF-4B21-A81E-CC7983CBC86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FDD3948-6564-4A69-A2B0-EC7DCFBAC53A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B12CCF04-9A55-42E1-B5BA-743F5910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4397</TotalTime>
  <Words>343</Words>
  <Application>Microsoft Office PowerPoint</Application>
  <PresentationFormat>On-screen Show (4:3)</PresentationFormat>
  <Paragraphs>133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Default Design</vt:lpstr>
      <vt:lpstr>PPP_SRELI_PRT_Crosslight</vt:lpstr>
      <vt:lpstr>1_PPP_SRELI_PRT_Crosslight</vt:lpstr>
      <vt:lpstr> Prospect Nurture  and Witness </vt:lpstr>
      <vt:lpstr>What gets in the way of sharing God’s Word with people?</vt:lpstr>
      <vt:lpstr>THE FUNNEL PLAN FOR PROSPECT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Brochures for  Hand-outs, Mailings, Personal Witnessing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Nurturing Prospects  </vt:lpstr>
      <vt:lpstr> Prospect Nurture  and Witness </vt:lpstr>
    </vt:vector>
  </TitlesOfParts>
  <Company>DEA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Dallas Arndt</dc:creator>
  <cp:lastModifiedBy>John Hering</cp:lastModifiedBy>
  <cp:revision>128</cp:revision>
  <dcterms:created xsi:type="dcterms:W3CDTF">2002-04-13T01:04:19Z</dcterms:created>
  <dcterms:modified xsi:type="dcterms:W3CDTF">2013-10-22T18:17:22Z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Mike Hintz</vt:lpwstr>
  </property>
  <property fmtid="{D5CDD505-2E9C-101B-9397-08002B2CF9AE}" pid="3" name="xd_Signature">
    <vt:lpwstr/>
  </property>
  <property fmtid="{D5CDD505-2E9C-101B-9397-08002B2CF9AE}" pid="4" name="Order">
    <vt:lpwstr>18000.0000000000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display_urn:schemas-microsoft-com:office:office#Author">
    <vt:lpwstr>Mike Hintz</vt:lpwstr>
  </property>
  <property fmtid="{D5CDD505-2E9C-101B-9397-08002B2CF9AE}" pid="8" name="ContentTypeId">
    <vt:lpwstr>0x0101002CB2805B9635AC489FA8160A0BA8CCAB</vt:lpwstr>
  </property>
  <property fmtid="{D5CDD505-2E9C-101B-9397-08002B2CF9AE}" pid="9" name="_SourceUrl">
    <vt:lpwstr/>
  </property>
  <property fmtid="{D5CDD505-2E9C-101B-9397-08002B2CF9AE}" pid="10" name="_SharedFileIndex">
    <vt:lpwstr/>
  </property>
</Properties>
</file>